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0894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55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6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85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2670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84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415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167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447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29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94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158C9-9C0F-450A-BDB3-70DEFDA0E38E}" type="datetimeFigureOut">
              <a:rPr lang="uk-UA" smtClean="0"/>
              <a:t>28.07.2020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B3292-C964-492E-91F4-649D6A69697F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311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osypa@ukrgasbank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9451" y="570277"/>
            <a:ext cx="11072949" cy="1023392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2-кімнатна квартира № 24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загальною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площею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57,70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кв.м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знаходиться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адресою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м.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Харків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вул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Сумська</a:t>
            </a:r>
            <a:r>
              <a:rPr lang="ru-RU" sz="2400" b="1" i="1" dirty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буд. </a:t>
            </a:r>
            <a:r>
              <a:rPr lang="ru-RU" sz="2400" b="1" i="1" dirty="0" smtClean="0">
                <a:solidFill>
                  <a:srgbClr val="0F6FC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68.</a:t>
            </a:r>
            <a:endParaRPr lang="uk-UA" sz="2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61" y="-65099"/>
            <a:ext cx="2792245" cy="7222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068" y="1726528"/>
            <a:ext cx="120098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554400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 2-кімнатної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24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площею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57,70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м.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Сумська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68.</a:t>
            </a:r>
          </a:p>
          <a:p>
            <a:pPr algn="just" defTabSz="554400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Квартира знаходиться на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поверсі 4-и поверхової будівлі. 2 житлові кімнати: 13,6 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18,5 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кухня – 10,4 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554400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Поточний стан квартири – «житловий».</a:t>
            </a:r>
          </a:p>
          <a:p>
            <a:pPr algn="just" defTabSz="554400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Квартира знаходиться в центрі 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Харківа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поруч Харківська обласна адміністрація, заклади громадського харчування, міський сад імені Шевченка. Зручне транспортне сполучення  - поруч майдан Свободи, м. «Університет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uk-UA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54400"/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 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нерухомості обліковується у власності АБ «УКРГАЗБАНК» з 11.11.2019.</a:t>
            </a:r>
          </a:p>
          <a:p>
            <a:pPr algn="just" defTabSz="55440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нотаріальним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посвідченням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-продажу,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Переможець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аукціону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покупець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defTabSz="554400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Місце укладення договору: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55440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Аукціон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підвищенням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стартової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аукціон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449" y="481068"/>
            <a:ext cx="10972800" cy="556000"/>
          </a:xfrm>
        </p:spPr>
        <p:txBody>
          <a:bodyPr vert="horz" lIns="0" rIns="0" bIns="0" anchor="ctr"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замовника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02122"/>
              </p:ext>
            </p:extLst>
          </p:nvPr>
        </p:nvGraphicFramePr>
        <p:xfrm>
          <a:off x="74341" y="1049870"/>
          <a:ext cx="12024732" cy="1676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schemeClr val="accent2">
                      <a:lumMod val="40000"/>
                      <a:lumOff val="60000"/>
                      <a:alpha val="40000"/>
                    </a:schemeClr>
                  </a:outerShdw>
                  <a:reflection blurRad="825500" stA="2600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5041910">
                  <a:extLst>
                    <a:ext uri="{9D8B030D-6E8A-4147-A177-3AD203B41FA5}">
                      <a16:colId xmlns:a16="http://schemas.microsoft.com/office/drawing/2014/main" val="2707458462"/>
                    </a:ext>
                  </a:extLst>
                </a:gridCol>
                <a:gridCol w="6982822">
                  <a:extLst>
                    <a:ext uri="{9D8B030D-6E8A-4147-A177-3AD203B41FA5}">
                      <a16:colId xmlns:a16="http://schemas.microsoft.com/office/drawing/2014/main" val="1316000047"/>
                    </a:ext>
                  </a:extLst>
                </a:gridCol>
              </a:tblGrid>
              <a:tr h="330385">
                <a:tc>
                  <a:txBody>
                    <a:bodyPr/>
                    <a:lstStyle/>
                    <a:p>
                      <a:pPr algn="r"/>
                      <a:r>
                        <a:rPr lang="uk-UA" sz="17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Найменування: </a:t>
                      </a:r>
                      <a:endParaRPr lang="uk-UA" sz="17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 «УКРГАЗБАНК»</a:t>
                      </a:r>
                      <a:endParaRPr lang="uk-UA" b="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528520"/>
                  </a:ext>
                </a:extLst>
              </a:tr>
              <a:tr h="3303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7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ЄДРПОУ:</a:t>
                      </a:r>
                      <a:endParaRPr lang="uk-UA" sz="17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23697280</a:t>
                      </a:r>
                      <a:endParaRPr lang="uk-UA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531950"/>
                  </a:ext>
                </a:extLst>
              </a:tr>
              <a:tr h="330385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Місцезнаходження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uk-UA" sz="17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01030, м. </a:t>
                      </a:r>
                      <a:r>
                        <a:rPr kumimoji="0" lang="ru-RU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Київ</a:t>
                      </a:r>
                      <a:r>
                        <a:rPr kumimoji="0" lang="ru-RU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ru-RU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вул</a:t>
                      </a:r>
                      <a:r>
                        <a:rPr kumimoji="0" lang="ru-RU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Богдана </a:t>
                      </a:r>
                      <a:r>
                        <a:rPr kumimoji="0" lang="ru-RU" sz="1800" b="0" i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Хмельницького</a:t>
                      </a:r>
                      <a:r>
                        <a:rPr kumimoji="0" lang="ru-RU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16-22</a:t>
                      </a:r>
                      <a:endParaRPr kumimoji="0" lang="uk-UA" sz="1800" b="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120625"/>
                  </a:ext>
                </a:extLst>
              </a:tr>
              <a:tr h="578517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Контактна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особа, номер телефону, </a:t>
                      </a:r>
                      <a:r>
                        <a:rPr kumimoji="0" lang="en-US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uk-UA" sz="17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Осипа</a:t>
                      </a:r>
                      <a:r>
                        <a:rPr lang="uk-UA" sz="16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Дмитро Володимирович, 097-680-46-13, (044) 594-11-09 </a:t>
                      </a:r>
                      <a:r>
                        <a:rPr lang="en-US" sz="16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dosypa@ukrgasbank.com</a:t>
                      </a:r>
                      <a:endParaRPr lang="uk-UA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197895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61" y="-65099"/>
            <a:ext cx="2792245" cy="722261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97087"/>
              </p:ext>
            </p:extLst>
          </p:nvPr>
        </p:nvGraphicFramePr>
        <p:xfrm>
          <a:off x="78059" y="3363913"/>
          <a:ext cx="12021014" cy="307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schemeClr val="accent2">
                      <a:lumMod val="40000"/>
                      <a:lumOff val="60000"/>
                      <a:alpha val="40000"/>
                    </a:schemeClr>
                  </a:outerShdw>
                  <a:reflection blurRad="825500" stA="2600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5704432">
                  <a:extLst>
                    <a:ext uri="{9D8B030D-6E8A-4147-A177-3AD203B41FA5}">
                      <a16:colId xmlns:a16="http://schemas.microsoft.com/office/drawing/2014/main" val="2200853486"/>
                    </a:ext>
                  </a:extLst>
                </a:gridCol>
                <a:gridCol w="6316582">
                  <a:extLst>
                    <a:ext uri="{9D8B030D-6E8A-4147-A177-3AD203B41FA5}">
                      <a16:colId xmlns:a16="http://schemas.microsoft.com/office/drawing/2014/main" val="3012474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Кінцевий строк подання цінових пропозицій, дата та час: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kumimoji="0" lang="uk-UA" sz="17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58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 проведення аукціону: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uk-UA" sz="17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uk-UA" sz="17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21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Початкова ціна продажу лоту, грн. без ПДВ 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Операції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продажу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об’єкту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підлягають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оподаткуванню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(ПДВ)</a:t>
                      </a: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uk-UA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uk-UA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F6F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1 454 000,00</a:t>
                      </a:r>
                      <a:endParaRPr lang="uk-UA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522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Розмір мінімального кроку підвищення, грн.: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14 540,00</a:t>
                      </a:r>
                      <a:endParaRPr lang="uk-UA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47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Розмір мінімального кроку підвищення ціни, %: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72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Розмір гарантійного внеску, грн.: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145 400,00</a:t>
                      </a:r>
                      <a:endParaRPr lang="uk-UA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34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Розмір гарантійного внеску, %: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841628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636549" y="2713728"/>
            <a:ext cx="10972800" cy="556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умови аукціону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61" y="-65099"/>
            <a:ext cx="2792245" cy="722261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09018"/>
              </p:ext>
            </p:extLst>
          </p:nvPr>
        </p:nvGraphicFramePr>
        <p:xfrm>
          <a:off x="78059" y="1706563"/>
          <a:ext cx="12021014" cy="3769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schemeClr val="accent2">
                      <a:lumMod val="40000"/>
                      <a:lumOff val="60000"/>
                      <a:alpha val="40000"/>
                    </a:schemeClr>
                  </a:outerShdw>
                  <a:reflection blurRad="825500" stA="26000" endPos="65000" dist="50800" dir="5400000" sy="-100000" algn="bl" rotWithShape="0"/>
                </a:effectLst>
                <a:tableStyleId>{5C22544A-7EE6-4342-B048-85BDC9FD1C3A}</a:tableStyleId>
              </a:tblPr>
              <a:tblGrid>
                <a:gridCol w="5040351">
                  <a:extLst>
                    <a:ext uri="{9D8B030D-6E8A-4147-A177-3AD203B41FA5}">
                      <a16:colId xmlns:a16="http://schemas.microsoft.com/office/drawing/2014/main" val="2200853486"/>
                    </a:ext>
                  </a:extLst>
                </a:gridCol>
                <a:gridCol w="6980663">
                  <a:extLst>
                    <a:ext uri="{9D8B030D-6E8A-4147-A177-3AD203B41FA5}">
                      <a16:colId xmlns:a16="http://schemas.microsoft.com/office/drawing/2014/main" val="3012474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Стислий опис майна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2-кімнатна квартира № 24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загальною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площею</a:t>
                      </a: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57,70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F6F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.</a:t>
                      </a:r>
                      <a:endParaRPr lang="uk-UA" b="0" dirty="0"/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22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Адреса місцезнаходження майна:</a:t>
                      </a:r>
                      <a:endParaRPr kumimoji="0" lang="uk-UA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lang="ru-RU" sz="1800" dirty="0" err="1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Харків</a:t>
                      </a:r>
                      <a:r>
                        <a:rPr lang="ru-RU" sz="1800" dirty="0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вул</a:t>
                      </a:r>
                      <a:r>
                        <a:rPr lang="ru-RU" sz="1800" dirty="0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err="1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Сумська</a:t>
                      </a:r>
                      <a:r>
                        <a:rPr lang="ru-RU" sz="1800" dirty="0" smtClean="0">
                          <a:solidFill>
                            <a:srgbClr val="0F6FC6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буд. 68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58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</a:t>
                      </a:r>
                      <a:r>
                        <a:rPr kumimoji="0" lang="en-US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CPV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майна,</a:t>
                      </a:r>
                      <a:r>
                        <a:rPr kumimoji="0" lang="uk-UA" sz="17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відповідно до </a:t>
                      </a:r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 021:2015: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ДК 021:2015: 04111000-9 — Квартира</a:t>
                      </a:r>
                      <a:endParaRPr kumimoji="0" lang="uk-UA" sz="1800" b="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21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Критерії вибору переможця: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Ціна: 100%</a:t>
                      </a:r>
                      <a:endParaRPr kumimoji="0" lang="uk-UA" sz="1800" b="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522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uk-UA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Документація аукціону:</a:t>
                      </a:r>
                      <a:endParaRPr kumimoji="0" lang="uk-UA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локація на карті;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kumimoji="0" lang="uk-UA" sz="1800" b="0" i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Примірна</a:t>
                      </a:r>
                      <a:r>
                        <a:rPr kumimoji="0" lang="uk-UA" sz="1800" b="0" i="1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форма </a:t>
                      </a:r>
                      <a:r>
                        <a:rPr kumimoji="0" lang="uk-UA" sz="1800" b="0" i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договору к-п;</a:t>
                      </a:r>
                      <a:endParaRPr kumimoji="0" lang="uk-UA" sz="1800" b="0" i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технічний паспорт;</a:t>
                      </a:r>
                    </a:p>
                    <a:p>
                      <a:pPr lvl="0"/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фото 1;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фото 2;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фото 3;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фото 4;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kumimoji="0" lang="uk-UA" sz="18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фото 5.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47723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36549" y="1056378"/>
            <a:ext cx="10972800" cy="556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ЛОТ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8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krgasbank2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gasbank2" id="{70B5250E-789B-49FF-8ED1-1DA709550ACE}" vid="{7F71B318-70E9-4BC8-BFE5-40318C714B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ukrgasbank2</Template>
  <TotalTime>429</TotalTime>
  <Words>239</Words>
  <Application>Microsoft Office PowerPoint</Application>
  <PresentationFormat>Широкоэкранный</PresentationFormat>
  <Paragraphs>51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Times New Roman</vt:lpstr>
      <vt:lpstr>Wingdings 2</vt:lpstr>
      <vt:lpstr>ukrgasbank2</vt:lpstr>
      <vt:lpstr>2-кімнатна квартира № 24 загальною площею 57,70 кв.м, що знаходиться за адресою: м. Харків, вул. Сумська, буд. 68.</vt:lpstr>
      <vt:lpstr>Інформація про замовника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оголошення</dc:title>
  <dc:creator>Бучацька Ольга В`ячеславівна</dc:creator>
  <cp:lastModifiedBy>Бучацька Ольга В`ячеславівна</cp:lastModifiedBy>
  <cp:revision>36</cp:revision>
  <dcterms:created xsi:type="dcterms:W3CDTF">2020-03-25T12:09:31Z</dcterms:created>
  <dcterms:modified xsi:type="dcterms:W3CDTF">2020-07-28T12:19:35Z</dcterms:modified>
</cp:coreProperties>
</file>