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48" autoAdjust="0"/>
  </p:normalViewPr>
  <p:slideViewPr>
    <p:cSldViewPr>
      <p:cViewPr varScale="1">
        <p:scale>
          <a:sx n="107" d="100"/>
          <a:sy n="107" d="100"/>
        </p:scale>
        <p:origin x="176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4AE02-2FB6-4DF2-A3F5-8BB11B8416A5}" type="datetimeFigureOut">
              <a:rPr lang="uk-UA" smtClean="0"/>
              <a:t>28.09.20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0CB51-30A8-4CBA-BE1C-D749D890D0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3029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0CB51-30A8-4CBA-BE1C-D749D890D006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7918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uk-UA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6714FF-77AB-4CD2-B6E9-C0C8FB0EF313}" type="slidenum">
              <a:rPr lang="ru-RU" altLang="uk-UA" smtClean="0"/>
              <a:pPr>
                <a:spcBef>
                  <a:spcPct val="0"/>
                </a:spcBef>
              </a:pPr>
              <a:t>3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85996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05E-0BB2-42F5-94C3-8F4C9E01A821}" type="datetimeFigureOut">
              <a:rPr lang="uk-UA" smtClean="0"/>
              <a:t>28.09.20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444C-A340-497C-8ADF-30179A4AFC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81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05E-0BB2-42F5-94C3-8F4C9E01A821}" type="datetimeFigureOut">
              <a:rPr lang="uk-UA" smtClean="0"/>
              <a:t>28.09.20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444C-A340-497C-8ADF-30179A4AFC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649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05E-0BB2-42F5-94C3-8F4C9E01A821}" type="datetimeFigureOut">
              <a:rPr lang="uk-UA" smtClean="0"/>
              <a:t>28.09.20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444C-A340-497C-8ADF-30179A4AFC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891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05E-0BB2-42F5-94C3-8F4C9E01A821}" type="datetimeFigureOut">
              <a:rPr lang="uk-UA" smtClean="0"/>
              <a:t>28.09.20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444C-A340-497C-8ADF-30179A4AFC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825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05E-0BB2-42F5-94C3-8F4C9E01A821}" type="datetimeFigureOut">
              <a:rPr lang="uk-UA" smtClean="0"/>
              <a:t>28.09.20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444C-A340-497C-8ADF-30179A4AFC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200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05E-0BB2-42F5-94C3-8F4C9E01A821}" type="datetimeFigureOut">
              <a:rPr lang="uk-UA" smtClean="0"/>
              <a:t>28.09.20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444C-A340-497C-8ADF-30179A4AFC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167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05E-0BB2-42F5-94C3-8F4C9E01A821}" type="datetimeFigureOut">
              <a:rPr lang="uk-UA" smtClean="0"/>
              <a:t>28.09.20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444C-A340-497C-8ADF-30179A4AFC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36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05E-0BB2-42F5-94C3-8F4C9E01A821}" type="datetimeFigureOut">
              <a:rPr lang="uk-UA" smtClean="0"/>
              <a:t>28.09.20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444C-A340-497C-8ADF-30179A4AFC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586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05E-0BB2-42F5-94C3-8F4C9E01A821}" type="datetimeFigureOut">
              <a:rPr lang="uk-UA" smtClean="0"/>
              <a:t>28.09.20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444C-A340-497C-8ADF-30179A4AFC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230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05E-0BB2-42F5-94C3-8F4C9E01A821}" type="datetimeFigureOut">
              <a:rPr lang="uk-UA" smtClean="0"/>
              <a:t>28.09.20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444C-A340-497C-8ADF-30179A4AFC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870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05E-0BB2-42F5-94C3-8F4C9E01A821}" type="datetimeFigureOut">
              <a:rPr lang="uk-UA" smtClean="0"/>
              <a:t>28.09.20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444C-A340-497C-8ADF-30179A4AFC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304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105E-0BB2-42F5-94C3-8F4C9E01A821}" type="datetimeFigureOut">
              <a:rPr lang="uk-UA" smtClean="0"/>
              <a:t>28.09.20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5444C-A340-497C-8ADF-30179A4AFC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200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facebook.com/UkrposhtaRealEstate/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g"/><Relationship Id="rId9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r1pEmjNWpKw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08520" y="21335"/>
            <a:ext cx="9053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/>
              <a:t>Довгострокова оренда</a:t>
            </a:r>
            <a:r>
              <a:rPr lang="ru-RU" sz="1600" b="1" dirty="0"/>
              <a:t> </a:t>
            </a:r>
            <a:r>
              <a:rPr lang="ru-RU" sz="1600" b="1" dirty="0" err="1"/>
              <a:t>комерційних</a:t>
            </a:r>
            <a:r>
              <a:rPr lang="ru-RU" sz="1600" b="1" dirty="0"/>
              <a:t> </a:t>
            </a:r>
            <a:r>
              <a:rPr lang="uk-UA" sz="1600" b="1" dirty="0"/>
              <a:t>приміщень 512 м²  в центрі Львова (Головпоштамт)!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568929"/>
              </p:ext>
            </p:extLst>
          </p:nvPr>
        </p:nvGraphicFramePr>
        <p:xfrm>
          <a:off x="3848464" y="403094"/>
          <a:ext cx="4867009" cy="2046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7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46717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solidFill>
                            <a:schemeClr val="tx1"/>
                          </a:solidFill>
                        </a:rPr>
                        <a:t>Довгострокова оренда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</a:rPr>
                        <a:t>комерційних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</a:rPr>
                        <a:t>приміщень 512 м² </a:t>
                      </a:r>
                    </a:p>
                    <a:p>
                      <a:pPr algn="ctr"/>
                      <a:r>
                        <a:rPr lang="uk-UA" sz="1400" b="1" dirty="0">
                          <a:solidFill>
                            <a:schemeClr val="tx1"/>
                          </a:solidFill>
                        </a:rPr>
                        <a:t> в центрі Львова!</a:t>
                      </a:r>
                    </a:p>
                    <a:p>
                      <a:pPr algn="ctr"/>
                      <a:endParaRPr lang="uk-UA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uk-UA" sz="1200" b="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Вдале розташування, транспортна та пішохідна доступність. </a:t>
                      </a:r>
                    </a:p>
                    <a:p>
                      <a:pPr algn="ctr"/>
                      <a:r>
                        <a:rPr lang="uk-UA" sz="1200" b="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Окремий</a:t>
                      </a:r>
                      <a:r>
                        <a:rPr lang="ru-RU" sz="1200" b="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b="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вхід з вул. Дорошенка.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Приміщення потребують ремонту.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Може</a:t>
                      </a: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b="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використовуватись</a:t>
                      </a: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uk-UA" sz="1200" b="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розміщення</a:t>
                      </a: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магазину, </a:t>
                      </a: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банку, </a:t>
                      </a:r>
                      <a:r>
                        <a:rPr lang="uk-UA" sz="1200" b="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офісу</a:t>
                      </a: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b="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тощо .</a:t>
                      </a:r>
                    </a:p>
                    <a:p>
                      <a:pPr algn="ctr"/>
                      <a:r>
                        <a:rPr lang="en-US" sz="12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https://www.ukrposhta.ua/ua/nerukhomist</a:t>
                      </a:r>
                      <a:endParaRPr lang="uk-UA" sz="12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  <a:p>
                      <a:pPr algn="ctr"/>
                      <a:r>
                        <a:rPr lang="en-US" sz="12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facebook.com/UkrposhtaRealEstate</a:t>
                      </a:r>
                      <a:endParaRPr lang="en-US" sz="12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5CF2C8A-BD26-4C46-88CA-D7E8A53459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" t="-78" r="12979" b="78"/>
          <a:stretch/>
        </p:blipFill>
        <p:spPr>
          <a:xfrm>
            <a:off x="202451" y="403094"/>
            <a:ext cx="3577462" cy="2017793"/>
          </a:xfrm>
          <a:prstGeom prst="rect">
            <a:avLst/>
          </a:prstGeom>
        </p:spPr>
      </p:pic>
      <p:pic>
        <p:nvPicPr>
          <p:cNvPr id="28" name="Picture 12" descr="C:\Users\savchuk-sd\AppData\Local\Microsoft\Windows\Temporary Internet Files\Content.Outlook\ZNPUETAH\20643893_1311393922292352_1468524917_n (5).jpg">
            <a:extLst>
              <a:ext uri="{FF2B5EF4-FFF2-40B4-BE49-F238E27FC236}">
                <a16:creationId xmlns:a16="http://schemas.microsoft.com/office/drawing/2014/main" id="{433CC399-6E81-443A-8C73-420F3ADE9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2" y="1556791"/>
            <a:ext cx="1205857" cy="76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3748BD3-B024-4CFB-8FA1-C52D882446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02" y="2509224"/>
            <a:ext cx="1881927" cy="1261099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47DF0468-CC55-4E2A-9C46-1535AAFB4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860427"/>
              </p:ext>
            </p:extLst>
          </p:nvPr>
        </p:nvGraphicFramePr>
        <p:xfrm>
          <a:off x="202450" y="3764765"/>
          <a:ext cx="8513023" cy="2952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6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6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82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dirty="0">
                          <a:solidFill>
                            <a:schemeClr val="tx1"/>
                          </a:solidFill>
                        </a:rPr>
                        <a:t>Адреса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800" dirty="0">
                          <a:solidFill>
                            <a:schemeClr val="tx1"/>
                          </a:solidFill>
                        </a:rPr>
                        <a:t>м. Львів, вул. Словацького, 1, 79000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955">
                <a:tc>
                  <a:txBody>
                    <a:bodyPr/>
                    <a:lstStyle/>
                    <a:p>
                      <a:r>
                        <a:rPr lang="uk-UA" sz="800" dirty="0"/>
                        <a:t>Площа оренди, м²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dirty="0"/>
                        <a:t>512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619">
                <a:tc>
                  <a:txBody>
                    <a:bodyPr/>
                    <a:lstStyle/>
                    <a:p>
                      <a:r>
                        <a:rPr lang="uk-UA" sz="800" dirty="0"/>
                        <a:t>Початкова</a:t>
                      </a:r>
                      <a:r>
                        <a:rPr lang="uk-UA" sz="800" baseline="0" dirty="0"/>
                        <a:t> ціна оренди, </a:t>
                      </a:r>
                      <a:r>
                        <a:rPr lang="ru-RU" sz="800" dirty="0"/>
                        <a:t>грн. з ПДВ за </a:t>
                      </a:r>
                      <a:r>
                        <a:rPr lang="uk-UA" sz="800" noProof="0" dirty="0"/>
                        <a:t>місяць</a:t>
                      </a:r>
                      <a:endParaRPr lang="uk-UA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800" noProof="0" dirty="0"/>
                        <a:t>170</a:t>
                      </a:r>
                      <a:r>
                        <a:rPr lang="uk-UA" sz="800" baseline="0" noProof="0" dirty="0"/>
                        <a:t> 000</a:t>
                      </a:r>
                      <a:endParaRPr lang="uk-UA" sz="8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283">
                <a:tc>
                  <a:txBody>
                    <a:bodyPr/>
                    <a:lstStyle/>
                    <a:p>
                      <a:r>
                        <a:rPr lang="uk-UA" sz="800" dirty="0"/>
                        <a:t>Індексація (перегляд ціни)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10%, один раз на рік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9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Додаткові платежі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Комунальні, експлуатаційні послуги, електроенергія тощо оплачуються окремо згідно з показниками фактичного використання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82">
                <a:tc>
                  <a:txBody>
                    <a:bodyPr/>
                    <a:lstStyle/>
                    <a:p>
                      <a:r>
                        <a:rPr lang="uk-UA" sz="800" dirty="0"/>
                        <a:t>Термін дії</a:t>
                      </a:r>
                      <a:r>
                        <a:rPr lang="uk-UA" sz="800" baseline="0" dirty="0"/>
                        <a:t> договору, </a:t>
                      </a:r>
                      <a:r>
                        <a:rPr lang="uk-UA" sz="800" dirty="0"/>
                        <a:t>місяців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800" dirty="0"/>
                        <a:t>60</a:t>
                      </a:r>
                      <a:r>
                        <a:rPr lang="uk-UA" sz="800" baseline="0" dirty="0"/>
                        <a:t> </a:t>
                      </a:r>
                      <a:r>
                        <a:rPr lang="uk-UA" sz="800" dirty="0"/>
                        <a:t>з</a:t>
                      </a:r>
                      <a:r>
                        <a:rPr lang="uk-UA" sz="800" baseline="0" dirty="0"/>
                        <a:t> можливістю пролонгації при належному виконанні умов договору та при </a:t>
                      </a:r>
                      <a:r>
                        <a:rPr lang="ru-RU" sz="800" baseline="0" dirty="0" err="1"/>
                        <a:t>відсутності</a:t>
                      </a:r>
                      <a:r>
                        <a:rPr lang="ru-RU" sz="800" baseline="0" dirty="0"/>
                        <a:t> </a:t>
                      </a:r>
                      <a:r>
                        <a:rPr lang="ru-RU" sz="800" baseline="0" dirty="0" err="1"/>
                        <a:t>дебіторської</a:t>
                      </a:r>
                      <a:r>
                        <a:rPr lang="ru-RU" sz="800" baseline="0" dirty="0"/>
                        <a:t> </a:t>
                      </a:r>
                      <a:r>
                        <a:rPr lang="ru-RU" sz="800" baseline="0" dirty="0" err="1"/>
                        <a:t>заборгованості</a:t>
                      </a:r>
                      <a:r>
                        <a:rPr lang="ru-RU" sz="800" baseline="0" dirty="0"/>
                        <a:t> за </a:t>
                      </a:r>
                      <a:r>
                        <a:rPr lang="ru-RU" sz="800" baseline="0" dirty="0" err="1"/>
                        <a:t>послуги</a:t>
                      </a:r>
                      <a:r>
                        <a:rPr lang="ru-RU" sz="800" baseline="0" dirty="0"/>
                        <a:t> </a:t>
                      </a:r>
                      <a:r>
                        <a:rPr lang="ru-RU" sz="800" baseline="0" dirty="0" err="1"/>
                        <a:t>оренди</a:t>
                      </a:r>
                      <a:r>
                        <a:rPr lang="ru-RU" sz="800" baseline="0" dirty="0"/>
                        <a:t> та </a:t>
                      </a:r>
                      <a:r>
                        <a:rPr lang="ru-RU" sz="800" baseline="0" dirty="0" err="1"/>
                        <a:t>послуги</a:t>
                      </a:r>
                      <a:r>
                        <a:rPr lang="ru-RU" sz="800" baseline="0" dirty="0"/>
                        <a:t> </a:t>
                      </a:r>
                      <a:r>
                        <a:rPr lang="ru-RU" sz="800" baseline="0" dirty="0" err="1"/>
                        <a:t>утримання</a:t>
                      </a:r>
                      <a:r>
                        <a:rPr lang="ru-RU" sz="800" baseline="0" dirty="0"/>
                        <a:t> (</a:t>
                      </a:r>
                      <a:r>
                        <a:rPr lang="uk-UA" sz="8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  <a:r>
                        <a:rPr lang="uk-UA" sz="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омунальні, експлуатаційні послуги, електроенергія тощо )</a:t>
                      </a:r>
                      <a:endParaRPr lang="uk-UA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555">
                <a:tc>
                  <a:txBody>
                    <a:bodyPr/>
                    <a:lstStyle/>
                    <a:p>
                      <a:r>
                        <a:rPr lang="uk-UA" sz="800" dirty="0"/>
                        <a:t>Термін</a:t>
                      </a:r>
                      <a:r>
                        <a:rPr lang="uk-UA" sz="800" baseline="0" dirty="0"/>
                        <a:t> орендних канікул</a:t>
                      </a:r>
                      <a:r>
                        <a:rPr lang="uk-UA" sz="800" dirty="0"/>
                        <a:t>, місяців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800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Забезпечення</a:t>
                      </a:r>
                      <a:r>
                        <a:rPr lang="uk-UA" sz="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виконання учасником зобов'язань щодо участі  у електронному аукціоні</a:t>
                      </a:r>
                      <a:r>
                        <a:rPr lang="uk-UA" sz="800" dirty="0"/>
                        <a:t>, що підлягає внесенню користувачем для набуття статусу учасника електронного аукціону</a:t>
                      </a:r>
                      <a:r>
                        <a:rPr lang="uk-UA" sz="800" baseline="0" dirty="0"/>
                        <a:t> шляхом перерахування (або донарахування) коштів на рахунок оператора електронного майданчика,  </a:t>
                      </a:r>
                      <a:r>
                        <a:rPr lang="uk-UA" sz="800" dirty="0"/>
                        <a:t>грн.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800" dirty="0"/>
                        <a:t>102 000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82">
                <a:tc>
                  <a:txBody>
                    <a:bodyPr/>
                    <a:lstStyle/>
                    <a:p>
                      <a:r>
                        <a:rPr lang="uk-UA" sz="800" dirty="0"/>
                        <a:t>Крок електронного аукціону, </a:t>
                      </a:r>
                      <a:r>
                        <a:rPr lang="uk-UA" sz="800" baseline="0" dirty="0"/>
                        <a:t>грн.</a:t>
                      </a:r>
                      <a:endParaRPr lang="uk-UA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800" dirty="0"/>
                        <a:t>8 500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182">
                <a:tc gridSpan="2">
                  <a:txBody>
                    <a:bodyPr/>
                    <a:lstStyle/>
                    <a:p>
                      <a:r>
                        <a:rPr lang="uk-UA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оцінці наданих конкурсних пропозицій застосовуватиметься критерій – найвища ціна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90" y="2485044"/>
            <a:ext cx="2212423" cy="1244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5"/>
          <a:stretch/>
        </p:blipFill>
        <p:spPr>
          <a:xfrm>
            <a:off x="6447729" y="2509224"/>
            <a:ext cx="2267744" cy="12444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C19D5D-632A-D943-B3CE-09A787373E8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b="8490"/>
          <a:stretch/>
        </p:blipFill>
        <p:spPr>
          <a:xfrm>
            <a:off x="2202067" y="2500337"/>
            <a:ext cx="1871560" cy="124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5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E15D4E-6380-4942-830B-17C59A545E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9" t="22036" r="32259" b="8605"/>
          <a:stretch/>
        </p:blipFill>
        <p:spPr>
          <a:xfrm>
            <a:off x="5857706" y="3488686"/>
            <a:ext cx="2952328" cy="3240360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E87B0667-E1E5-4488-AB9E-D9257EE3F60D}"/>
              </a:ext>
            </a:extLst>
          </p:cNvPr>
          <p:cNvSpPr/>
          <p:nvPr/>
        </p:nvSpPr>
        <p:spPr>
          <a:xfrm>
            <a:off x="6444208" y="4080165"/>
            <a:ext cx="1584176" cy="157938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92AA491-0EBE-4637-9E44-4171E99AC1A7}"/>
              </a:ext>
            </a:extLst>
          </p:cNvPr>
          <p:cNvSpPr/>
          <p:nvPr/>
        </p:nvSpPr>
        <p:spPr>
          <a:xfrm>
            <a:off x="5159551" y="6251033"/>
            <a:ext cx="43486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hlinkClick r:id="rId3"/>
              </a:rPr>
              <a:t>https://goo.gl/maps/r1pEmjNWpKw</a:t>
            </a:r>
            <a:endParaRPr lang="uk-UA" sz="1600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C698D27-0DBD-4786-B8F2-22F8DD665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648773"/>
              </p:ext>
            </p:extLst>
          </p:nvPr>
        </p:nvGraphicFramePr>
        <p:xfrm>
          <a:off x="355512" y="397891"/>
          <a:ext cx="8464954" cy="3055376"/>
        </p:xfrm>
        <a:graphic>
          <a:graphicData uri="http://schemas.openxmlformats.org/drawingml/2006/table">
            <a:tbl>
              <a:tblPr/>
              <a:tblGrid>
                <a:gridCol w="8464954">
                  <a:extLst>
                    <a:ext uri="{9D8B030D-6E8A-4147-A177-3AD203B41FA5}">
                      <a16:colId xmlns:a16="http://schemas.microsoft.com/office/drawing/2014/main" val="490980090"/>
                    </a:ext>
                  </a:extLst>
                </a:gridCol>
              </a:tblGrid>
              <a:tr h="174395"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9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Вимоги до Переможця аукціону (Орендаря):</a:t>
                      </a:r>
                    </a:p>
                  </a:txBody>
                  <a:tcPr marL="73479" marR="8164" marT="81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655976"/>
                  </a:ext>
                </a:extLst>
              </a:tr>
              <a:tr h="19241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Переможець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зобо</a:t>
                      </a:r>
                      <a:r>
                        <a:rPr lang="uk-U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в’язаний підписати договір</a:t>
                      </a:r>
                      <a:r>
                        <a:rPr lang="uk-UA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відповідно Примірної форми договору АТ «Укрпошта»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опублікованої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в ЕТС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ProZorro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Продаж</a:t>
                      </a:r>
                      <a:r>
                        <a:rPr lang="uk-U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9" marR="8164" marT="81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355"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Після підписання договору оренди у визначені терміни та в установленому законодавством порядку Орендар зобов’язаний отримати всі дозволи від уповноважених державних органів на ведення діяльності на об’єкті оренди (за необхідності), розміщення зовнішньої реклами. </a:t>
                      </a:r>
                    </a:p>
                  </a:txBody>
                  <a:tcPr marL="73479" marR="8164" marT="81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204851"/>
                  </a:ext>
                </a:extLst>
              </a:tr>
              <a:tr h="20364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У разі укладення договору оренди на термін, що перевищує 3 (три) роки, 100% витрат на нотаріальне посвідчення договору оренди сплачує Орендар.</a:t>
                      </a:r>
                    </a:p>
                  </a:txBody>
                  <a:tcPr marL="73479" marR="8164" marT="81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28549"/>
                  </a:ext>
                </a:extLst>
              </a:tr>
              <a:tr h="28395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Оформлення/актуалізація технічної документації та правовстановлюючих документів на об'єкти нерухомого майна (за потреби).</a:t>
                      </a:r>
                    </a:p>
                  </a:txBody>
                  <a:tcPr marL="73479" marR="8164" marT="81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40832"/>
                  </a:ext>
                </a:extLst>
              </a:tr>
              <a:tr h="182700"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9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Обмеження щодо виду діяльності  на об'єкті оренди</a:t>
                      </a:r>
                    </a:p>
                  </a:txBody>
                  <a:tcPr marL="73479" marR="8164" marT="81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45610"/>
                  </a:ext>
                </a:extLst>
              </a:tr>
              <a:tr h="182700"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Об’єкт оренди не може використовуватися для діяльності політичних: партій, організацій, об’єднань, асоціацій, союзів молоді при політичних партіях тощо.</a:t>
                      </a:r>
                    </a:p>
                  </a:txBody>
                  <a:tcPr marL="73479" marR="8164" marT="81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723759"/>
                  </a:ext>
                </a:extLst>
              </a:tr>
              <a:tr h="174395"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Об’єкт оренди не може використовуватися для цілей, пов’язаних з наданням поштових послуг.</a:t>
                      </a:r>
                    </a:p>
                  </a:txBody>
                  <a:tcPr marL="73479" marR="8164" marT="81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887409"/>
                  </a:ext>
                </a:extLst>
              </a:tr>
              <a:tr h="182700"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Об’єкт оренди не може використовуватися для розміщення закладів з надання послуги доступу до азартних ігор.</a:t>
                      </a:r>
                    </a:p>
                  </a:txBody>
                  <a:tcPr marL="73479" marR="8164" marT="81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238748"/>
                  </a:ext>
                </a:extLst>
              </a:tr>
              <a:tr h="182700"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9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Умови дискваліфікації Учасника, що визначений ЦБД переможцем Електронного аукціону</a:t>
                      </a:r>
                    </a:p>
                  </a:txBody>
                  <a:tcPr marL="73479" marR="8164" marT="81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378629"/>
                  </a:ext>
                </a:extLst>
              </a:tr>
              <a:tr h="182700"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Наявність ознак здійснення Учасником незаконного підприємництва.</a:t>
                      </a:r>
                    </a:p>
                  </a:txBody>
                  <a:tcPr marL="73479" marR="8164" marT="81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064592"/>
                  </a:ext>
                </a:extLst>
              </a:tr>
              <a:tr h="274049"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Наявність інформації про факти здійснення Учасником (керівниками, засновниками юридичної особи, фізичною особою) шахрайських дій та інших злочинів відносно активів Товариства або їх причетність до таких дій.</a:t>
                      </a:r>
                    </a:p>
                  </a:txBody>
                  <a:tcPr marL="73479" marR="8164" marT="81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216232"/>
                  </a:ext>
                </a:extLst>
              </a:tr>
              <a:tr h="182700"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Наявність інформації про факти порушення кримінальних справ відносно Учасника, які можуть вплинути на визнання договору оренди не дійсним.</a:t>
                      </a:r>
                    </a:p>
                  </a:txBody>
                  <a:tcPr marL="73479" marR="8164" marT="81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937995"/>
                  </a:ext>
                </a:extLst>
              </a:tr>
              <a:tr h="182700"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Порушення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вимог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Регламенту ЕТС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ProZorro.Продажі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в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т.ч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і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щодо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строків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укладання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договору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оренди</a:t>
                      </a:r>
                      <a:endParaRPr lang="uk-UA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9" marR="8164" marT="81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7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Довідки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за телефоном 0 800 300 545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або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e-mail: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lease.ukrposhta@gmail.com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та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lease@ukrposhta.ua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facebook.com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UkrposhtaRealEstate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uk-UA" sz="9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3479" marR="8164" marT="81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164918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3788DE9-6938-F740-82C3-265F648D6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45783" y="2537872"/>
            <a:ext cx="3253148" cy="5384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599128-7E67-F742-B76A-AD6612AA3C6E}"/>
              </a:ext>
            </a:extLst>
          </p:cNvPr>
          <p:cNvSpPr txBox="1"/>
          <p:nvPr/>
        </p:nvSpPr>
        <p:spPr>
          <a:xfrm>
            <a:off x="-108520" y="21335"/>
            <a:ext cx="9053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/>
              <a:t>Довгострокова оренда</a:t>
            </a:r>
            <a:r>
              <a:rPr lang="ru-RU" sz="1600" b="1" dirty="0"/>
              <a:t> </a:t>
            </a:r>
            <a:r>
              <a:rPr lang="ru-RU" sz="1600" b="1" dirty="0" err="1"/>
              <a:t>комерційних</a:t>
            </a:r>
            <a:r>
              <a:rPr lang="ru-RU" sz="1600" b="1" dirty="0"/>
              <a:t> </a:t>
            </a:r>
            <a:r>
              <a:rPr lang="uk-UA" sz="1600" b="1" dirty="0"/>
              <a:t>приміщень 512 м²  в центрі Львова (Головпоштамт)!</a:t>
            </a:r>
          </a:p>
        </p:txBody>
      </p:sp>
    </p:spTree>
    <p:extLst>
      <p:ext uri="{BB962C8B-B14F-4D97-AF65-F5344CB8AC3E}">
        <p14:creationId xmlns:p14="http://schemas.microsoft.com/office/powerpoint/2010/main" val="372617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169608"/>
              </p:ext>
            </p:extLst>
          </p:nvPr>
        </p:nvGraphicFramePr>
        <p:xfrm>
          <a:off x="313819" y="358609"/>
          <a:ext cx="8394700" cy="4610108"/>
        </p:xfrm>
        <a:graphic>
          <a:graphicData uri="http://schemas.openxmlformats.org/drawingml/2006/table">
            <a:tbl>
              <a:tblPr/>
              <a:tblGrid>
                <a:gridCol w="2921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7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uk-U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Паспорт забезпечення об'єкта елементами інфраструктури</a:t>
                      </a:r>
                    </a:p>
                  </a:txBody>
                  <a:tcPr marL="7571" marR="7571" marT="757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51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Електропостачання</a:t>
                      </a:r>
                    </a:p>
                  </a:txBody>
                  <a:tcPr marL="7571" marR="7571" marT="757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Наявне. Виділена потужність</a:t>
                      </a:r>
                      <a:r>
                        <a:rPr lang="uk-UA" sz="10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18</a:t>
                      </a:r>
                      <a:r>
                        <a:rPr lang="uk-UA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кВт, потребує встановлення окремого лічильника.</a:t>
                      </a:r>
                      <a:r>
                        <a:rPr lang="uk-UA" sz="10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uk-UA" sz="1000" b="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ожливість збільшення потужності зусиллями та коштом Орендаря. Орендар матиме право на зарахування необхідних витрат, але не більше ніж 240 тис. грн у рахунок плати за користування нерухомим майном за умови надання підтверджуючих документів. </a:t>
                      </a:r>
                      <a:endParaRPr lang="uk-UA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1" marR="7571" marT="757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996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Теплопостачання (опалення)</a:t>
                      </a:r>
                    </a:p>
                  </a:txBody>
                  <a:tcPr marL="7571" marR="7571" marT="757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Центральне</a:t>
                      </a:r>
                      <a:r>
                        <a:rPr lang="uk-UA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uk-UA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окрема котельня – природній газ/тверде паливо).</a:t>
                      </a:r>
                      <a:endParaRPr lang="uk-UA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71" marR="7571" marT="757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997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Водопостачання/каналізація</a:t>
                      </a:r>
                    </a:p>
                  </a:txBody>
                  <a:tcPr marL="7571" marR="7571" marT="757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Централізоване, потребує</a:t>
                      </a:r>
                      <a:r>
                        <a:rPr lang="uk-UA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uk-UA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встановлення </a:t>
                      </a:r>
                      <a:r>
                        <a:rPr lang="uk-U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окремого</a:t>
                      </a:r>
                      <a:r>
                        <a:rPr lang="uk-UA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uk-U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засобу обліку.</a:t>
                      </a:r>
                    </a:p>
                  </a:txBody>
                  <a:tcPr marL="7571" marR="7571" marT="757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58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Інші (за наявності)</a:t>
                      </a:r>
                    </a:p>
                  </a:txBody>
                  <a:tcPr marL="7571" marR="7571" marT="757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Об'єкт  оренди знаходиться в будівлі що є пам'яткою культурної спадщини. </a:t>
                      </a:r>
                    </a:p>
                  </a:txBody>
                  <a:tcPr marL="7571" marR="7571" marT="757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998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Технічний стан приміщення</a:t>
                      </a:r>
                    </a:p>
                  </a:txBody>
                  <a:tcPr marL="7571" marR="7571" marT="757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Задовільний</a:t>
                      </a:r>
                      <a:r>
                        <a:rPr lang="uk-UA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стан, потребує ремонту.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1" marR="7571" marT="757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21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102225"/>
            <a:ext cx="27860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1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5086350"/>
            <a:ext cx="27860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2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5097463"/>
            <a:ext cx="27654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3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092700"/>
            <a:ext cx="276066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65BDFE-7CCB-C649-BCE4-A7D54550A556}"/>
              </a:ext>
            </a:extLst>
          </p:cNvPr>
          <p:cNvSpPr txBox="1"/>
          <p:nvPr/>
        </p:nvSpPr>
        <p:spPr>
          <a:xfrm>
            <a:off x="74819" y="2157"/>
            <a:ext cx="9053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/>
              <a:t>Довгострокова оренда</a:t>
            </a:r>
            <a:r>
              <a:rPr lang="ru-RU" sz="1600" b="1" dirty="0"/>
              <a:t> </a:t>
            </a:r>
            <a:r>
              <a:rPr lang="ru-RU" sz="1600" b="1" dirty="0" err="1"/>
              <a:t>комерційних</a:t>
            </a:r>
            <a:r>
              <a:rPr lang="ru-RU" sz="1600" b="1" dirty="0"/>
              <a:t> </a:t>
            </a:r>
            <a:r>
              <a:rPr lang="uk-UA" sz="1600" b="1" dirty="0"/>
              <a:t>приміщень 512 м²  в центрі Львова (Головпоштамт)!</a:t>
            </a:r>
          </a:p>
        </p:txBody>
      </p:sp>
    </p:spTree>
    <p:extLst>
      <p:ext uri="{BB962C8B-B14F-4D97-AF65-F5344CB8AC3E}">
        <p14:creationId xmlns:p14="http://schemas.microsoft.com/office/powerpoint/2010/main" val="13100076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5964</TotalTime>
  <Words>669</Words>
  <Application>Microsoft Macintosh PowerPoint</Application>
  <PresentationFormat>Экран (4:3)</PresentationFormat>
  <Paragraphs>60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Савчук Станіслав Дмитрович</dc:creator>
  <cp:lastModifiedBy>Microsoft Office User</cp:lastModifiedBy>
  <cp:revision>117</cp:revision>
  <dcterms:created xsi:type="dcterms:W3CDTF">2017-08-04T09:44:29Z</dcterms:created>
  <dcterms:modified xsi:type="dcterms:W3CDTF">2020-09-28T10:10:15Z</dcterms:modified>
</cp:coreProperties>
</file>