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"/>
  </p:notesMasterIdLst>
  <p:sldIdLst>
    <p:sldId id="267" r:id="rId2"/>
    <p:sldId id="265" r:id="rId3"/>
  </p:sldIdLst>
  <p:sldSz cx="9906000" cy="6858000" type="A4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F0"/>
    <a:srgbClr val="EF3C6B"/>
    <a:srgbClr val="F692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9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A2256F-B0B8-4140-A8E6-E3B748184422}" type="datetimeFigureOut">
              <a:rPr lang="uk-UA" smtClean="0"/>
              <a:t>02.03.2021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79488" y="1241425"/>
            <a:ext cx="48387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F34BF0-36F8-4099-BD70-13FD4438D3F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50444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79488" y="1241425"/>
            <a:ext cx="48387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F34BF0-36F8-4099-BD70-13FD4438D3F7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93263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A92ED-B67C-4EBB-A272-33D91F681314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9F9F9-AE2C-43C8-9AC8-D420AAF867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2710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A92ED-B67C-4EBB-A272-33D91F681314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9F9F9-AE2C-43C8-9AC8-D420AAF867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3490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A92ED-B67C-4EBB-A272-33D91F681314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9F9F9-AE2C-43C8-9AC8-D420AAF867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6583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A92ED-B67C-4EBB-A272-33D91F681314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9F9F9-AE2C-43C8-9AC8-D420AAF867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3599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A92ED-B67C-4EBB-A272-33D91F681314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9F9F9-AE2C-43C8-9AC8-D420AAF867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5089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A92ED-B67C-4EBB-A272-33D91F681314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9F9F9-AE2C-43C8-9AC8-D420AAF867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9835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A92ED-B67C-4EBB-A272-33D91F681314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9F9F9-AE2C-43C8-9AC8-D420AAF867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2258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A92ED-B67C-4EBB-A272-33D91F681314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9F9F9-AE2C-43C8-9AC8-D420AAF867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4850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A92ED-B67C-4EBB-A272-33D91F681314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9F9F9-AE2C-43C8-9AC8-D420AAF867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3676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A92ED-B67C-4EBB-A272-33D91F681314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9F9F9-AE2C-43C8-9AC8-D420AAF867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2811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A92ED-B67C-4EBB-A272-33D91F681314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9F9F9-AE2C-43C8-9AC8-D420AAF867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9665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A92ED-B67C-4EBB-A272-33D91F681314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9F9F9-AE2C-43C8-9AC8-D420AAF867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5483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property@ukrtelecom.ua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Прямая соединительная линия 43"/>
          <p:cNvCxnSpPr/>
          <p:nvPr/>
        </p:nvCxnSpPr>
        <p:spPr>
          <a:xfrm>
            <a:off x="250135" y="673961"/>
            <a:ext cx="9377598" cy="0"/>
          </a:xfrm>
          <a:prstGeom prst="line">
            <a:avLst/>
          </a:prstGeom>
          <a:ln w="38100">
            <a:solidFill>
              <a:srgbClr val="00BCD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Заголовок 117"/>
          <p:cNvSpPr>
            <a:spLocks noGrp="1"/>
          </p:cNvSpPr>
          <p:nvPr>
            <p:ph type="title"/>
          </p:nvPr>
        </p:nvSpPr>
        <p:spPr>
          <a:xfrm>
            <a:off x="211537" y="97032"/>
            <a:ext cx="8793126" cy="514647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uk-UA" sz="1625" b="1" dirty="0">
                <a:solidFill>
                  <a:srgbClr val="00BCDF"/>
                </a:solidFill>
                <a:latin typeface="Arial" pitchFamily="34" charset="0"/>
                <a:cs typeface="Arial" pitchFamily="34" charset="0"/>
              </a:rPr>
              <a:t>Оренда </a:t>
            </a:r>
            <a:r>
              <a:rPr lang="uk-UA" sz="1625" b="1" dirty="0" smtClean="0">
                <a:solidFill>
                  <a:srgbClr val="00BCDF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uk-UA" sz="1625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багатофункціональні приміщення 1</a:t>
            </a:r>
            <a:r>
              <a:rPr lang="en-US" sz="1625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uk-UA" sz="1625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го поверху площею 553,50 </a:t>
            </a:r>
            <a:r>
              <a:rPr lang="uk-UA" sz="1625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кв.м</a:t>
            </a:r>
            <a:r>
              <a:rPr lang="uk-UA" sz="1625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br>
              <a:rPr lang="uk-UA" sz="1625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uk-UA" sz="1625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Вінницька </a:t>
            </a:r>
            <a:r>
              <a:rPr lang="uk-UA" sz="1625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обл., м</a:t>
            </a:r>
            <a:r>
              <a:rPr lang="uk-UA" sz="1625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 Вінниця, </a:t>
            </a:r>
            <a:r>
              <a:rPr lang="uk-UA" sz="1625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вул. </a:t>
            </a:r>
            <a:r>
              <a:rPr lang="uk-UA" sz="1625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Соборна, 10 (П)</a:t>
            </a:r>
            <a:endParaRPr lang="uk-UA" sz="1625" b="1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1537" y="862412"/>
            <a:ext cx="4783975" cy="27699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sz="1200" b="1" dirty="0" smtClean="0">
                <a:solidFill>
                  <a:schemeClr val="bg1"/>
                </a:solidFill>
              </a:rPr>
              <a:t>1. Фото</a:t>
            </a:r>
            <a:endParaRPr lang="uk-UA" sz="1200" b="1" dirty="0">
              <a:solidFill>
                <a:schemeClr val="bg1"/>
              </a:solidFill>
            </a:endParaRP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02552" y="183604"/>
            <a:ext cx="643229" cy="426035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5082139" y="862412"/>
            <a:ext cx="4545594" cy="276999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1200" b="1" dirty="0" smtClean="0">
                <a:solidFill>
                  <a:schemeClr val="bg1"/>
                </a:solidFill>
              </a:rPr>
              <a:t>2. Опис </a:t>
            </a:r>
            <a:r>
              <a:rPr lang="uk-UA" sz="1200" b="1" dirty="0">
                <a:solidFill>
                  <a:schemeClr val="bg1"/>
                </a:solidFill>
              </a:rPr>
              <a:t>лоту</a:t>
            </a:r>
          </a:p>
        </p:txBody>
      </p:sp>
      <p:sp>
        <p:nvSpPr>
          <p:cNvPr id="17" name="Прямоугольник 24"/>
          <p:cNvSpPr/>
          <p:nvPr/>
        </p:nvSpPr>
        <p:spPr>
          <a:xfrm>
            <a:off x="5082139" y="1278966"/>
            <a:ext cx="4555243" cy="1942154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>
              <a:lnSpc>
                <a:spcPct val="115000"/>
              </a:lnSpc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Пропонується до </a:t>
            </a:r>
            <a:r>
              <a:rPr lang="ru-RU" sz="90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оренди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900" dirty="0" err="1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багатофункціональні</a:t>
            </a:r>
            <a:r>
              <a:rPr lang="ru-RU" sz="9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900" dirty="0" err="1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приміщення</a:t>
            </a:r>
            <a:r>
              <a:rPr lang="ru-RU" sz="9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1-го поверху </a:t>
            </a:r>
            <a:r>
              <a:rPr lang="ru-RU" sz="900" dirty="0" err="1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площею</a:t>
            </a:r>
            <a:r>
              <a:rPr lang="ru-RU" sz="9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553,50 </a:t>
            </a:r>
            <a:r>
              <a:rPr lang="ru-RU" sz="900" dirty="0" err="1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кв.м</a:t>
            </a:r>
            <a:r>
              <a:rPr lang="ru-RU" sz="9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uk-UA" sz="9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Будівля знаходиться в центральній частині м. Вінниця в діловому та культурному центрі міста, поруч Вінницька міська та обласна ради, ресторани, торгові центри (ТРЦ «</a:t>
            </a:r>
            <a:r>
              <a:rPr lang="uk-UA" sz="900" dirty="0" err="1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Скайпарк</a:t>
            </a:r>
            <a:r>
              <a:rPr lang="uk-UA" sz="9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«Варшава»), православний та католицький собори. Зручна транспортна розв’язка та інфраструктура. Окремий вхід з двору. </a:t>
            </a:r>
          </a:p>
          <a:p>
            <a:pPr algn="just">
              <a:lnSpc>
                <a:spcPct val="115000"/>
              </a:lnSpc>
            </a:pPr>
            <a:r>
              <a:rPr lang="uk-UA" sz="900" dirty="0" smtClean="0">
                <a:solidFill>
                  <a:schemeClr val="tx1"/>
                </a:solidFill>
              </a:rPr>
              <a:t> </a:t>
            </a:r>
          </a:p>
          <a:p>
            <a:pPr algn="just">
              <a:lnSpc>
                <a:spcPct val="115000"/>
              </a:lnSpc>
            </a:pPr>
            <a:r>
              <a:rPr lang="uk-UA" sz="900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Характеристики</a:t>
            </a:r>
          </a:p>
          <a:p>
            <a:pPr marL="342900" lvl="0" indent="-342900">
              <a:lnSpc>
                <a:spcPct val="115000"/>
              </a:lnSpc>
              <a:buFont typeface="Times New Roman" panose="02020603050405020304" pitchFamily="18" charset="0"/>
              <a:buChar char="-"/>
            </a:pPr>
            <a:r>
              <a:rPr lang="uk-UA" sz="9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Кількість поверхів – 9;</a:t>
            </a:r>
          </a:p>
          <a:p>
            <a:pPr marL="342900" lvl="0" indent="-342900">
              <a:lnSpc>
                <a:spcPct val="115000"/>
              </a:lnSpc>
              <a:buFont typeface="Times New Roman" panose="02020603050405020304" pitchFamily="18" charset="0"/>
              <a:buChar char="-"/>
            </a:pP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Загальна </a:t>
            </a:r>
            <a:r>
              <a:rPr lang="ru-RU" sz="90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площа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9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13292,60  </a:t>
            </a:r>
            <a:r>
              <a:rPr lang="ru-RU" sz="900" dirty="0" err="1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кв.м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342900" lvl="0" indent="-342900">
              <a:lnSpc>
                <a:spcPct val="115000"/>
              </a:lnSpc>
              <a:buFont typeface="Times New Roman" panose="02020603050405020304" pitchFamily="18" charset="0"/>
              <a:buChar char="-"/>
            </a:pPr>
            <a:r>
              <a:rPr lang="ru-RU" sz="90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Площа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90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запропонована</a:t>
            </a:r>
            <a:r>
              <a:rPr lang="ru-RU" sz="9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до </a:t>
            </a:r>
            <a:r>
              <a:rPr lang="ru-RU" sz="90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оренди</a:t>
            </a:r>
            <a:r>
              <a:rPr lang="ru-RU" sz="9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90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553,50 </a:t>
            </a:r>
            <a:r>
              <a:rPr lang="ru-RU" sz="900" dirty="0" err="1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кв.м</a:t>
            </a:r>
            <a:r>
              <a:rPr lang="ru-RU" sz="9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9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buFont typeface="Times New Roman" panose="02020603050405020304" pitchFamily="18" charset="0"/>
              <a:buChar char="-"/>
            </a:pPr>
            <a:r>
              <a:rPr lang="uk-UA" sz="9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Електропостачання, водопостачання та водовідведення.</a:t>
            </a:r>
          </a:p>
          <a:p>
            <a:pPr marL="342900" indent="-342900">
              <a:lnSpc>
                <a:spcPct val="115000"/>
              </a:lnSpc>
              <a:buFont typeface="Times New Roman" panose="02020603050405020304" pitchFamily="18" charset="0"/>
              <a:buChar char="-"/>
            </a:pPr>
            <a:endParaRPr lang="uk-UA" sz="110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082139" y="3353415"/>
            <a:ext cx="4535943" cy="276999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1200" b="1" dirty="0" smtClean="0">
                <a:solidFill>
                  <a:schemeClr val="bg1"/>
                </a:solidFill>
              </a:rPr>
              <a:t>3. Ключові умови </a:t>
            </a:r>
            <a:r>
              <a:rPr lang="uk-UA" sz="1200" b="1" dirty="0">
                <a:solidFill>
                  <a:schemeClr val="bg1"/>
                </a:solidFill>
              </a:rPr>
              <a:t>лоту</a:t>
            </a:r>
          </a:p>
        </p:txBody>
      </p:sp>
      <p:graphicFrame>
        <p:nvGraphicFramePr>
          <p:cNvPr id="2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9971374"/>
              </p:ext>
            </p:extLst>
          </p:nvPr>
        </p:nvGraphicFramePr>
        <p:xfrm>
          <a:off x="5082139" y="3739847"/>
          <a:ext cx="4545594" cy="2752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06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48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3221"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uk-UA" sz="1100" b="1" kern="120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Адреса:   </a:t>
                      </a:r>
                      <a:r>
                        <a:rPr lang="uk-UA" sz="1100" b="0" kern="120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21050, Вінницька обл., м. Вінниця, вул. Соборна, 10</a:t>
                      </a:r>
                      <a:endParaRPr lang="uk-UA" sz="1100" b="0" kern="1200" noProof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221"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uk-UA" sz="1100" b="1" kern="120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Назва:</a:t>
                      </a:r>
                      <a:r>
                        <a:rPr lang="uk-UA" sz="1100" b="0" kern="120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багатофункціональні приміщення 1-го поверху площею 553,50 </a:t>
                      </a:r>
                      <a:r>
                        <a:rPr lang="uk-UA" sz="1100" b="0" kern="1200" noProof="0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кв.м</a:t>
                      </a:r>
                      <a:r>
                        <a:rPr lang="uk-UA" sz="1100" b="0" kern="120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endParaRPr lang="uk-UA" sz="1100" b="0" kern="1200" noProof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322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uk-UA" sz="1100" b="1" kern="120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 загальна, </a:t>
                      </a:r>
                      <a:r>
                        <a:rPr lang="uk-UA" sz="1100" b="1" kern="1200" noProof="0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кв</a:t>
                      </a:r>
                      <a:r>
                        <a:rPr lang="uk-UA" sz="1100" b="1" kern="120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uk-UA" sz="1100" b="1" kern="1200" baseline="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м. </a:t>
                      </a:r>
                      <a:endParaRPr lang="uk-UA" sz="1100" b="1" kern="1200" noProof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uk-UA" sz="1100" b="0" kern="120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13292,60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32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100" b="1" kern="120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 пропонована до оренди, </a:t>
                      </a:r>
                      <a:r>
                        <a:rPr lang="uk-UA" sz="1100" b="1" kern="1200" noProof="0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кв</a:t>
                      </a:r>
                      <a:r>
                        <a:rPr lang="uk-UA" sz="1100" b="1" kern="120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м.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uk-UA" sz="1100" b="0" kern="120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553,50</a:t>
                      </a:r>
                      <a:endParaRPr lang="uk-UA" sz="1100" b="0" kern="1200" noProof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32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100" b="1" kern="120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Початкова ставка оренди за 1 </a:t>
                      </a:r>
                      <a:r>
                        <a:rPr lang="uk-UA" sz="1100" b="1" kern="1200" noProof="0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кв</a:t>
                      </a:r>
                      <a:r>
                        <a:rPr lang="uk-UA" sz="1100" b="1" kern="120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uk-UA" sz="1100" b="1" kern="1200" baseline="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м.</a:t>
                      </a:r>
                      <a:r>
                        <a:rPr lang="uk-UA" sz="1100" b="1" kern="120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грн. з ПДВ</a:t>
                      </a:r>
                      <a:endParaRPr lang="uk-UA" sz="1100" b="1" kern="1200" noProof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uk-UA" sz="1100" b="0" kern="120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73,20</a:t>
                      </a:r>
                      <a:endParaRPr lang="uk-UA" sz="1100" b="0" kern="1200" noProof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32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100" b="1" kern="120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Початкова орендна плата в 1 міс, грн. з ПДВ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uk-UA" sz="1100" b="0" kern="120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40516,20</a:t>
                      </a:r>
                      <a:endParaRPr lang="uk-UA" sz="1100" b="0" kern="1200" noProof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32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100" b="1" kern="120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Розмір гарантійного внеску, грн. з ПДВ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uk-UA" sz="1100" b="0" kern="120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24309,72</a:t>
                      </a:r>
                      <a:endParaRPr lang="uk-UA" sz="1100" b="0" kern="1200" noProof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32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100" b="1" kern="120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Крок аукціону, грн. з ПДВ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uk-UA" sz="1100" b="0" kern="120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600,00</a:t>
                      </a:r>
                      <a:endParaRPr lang="uk-UA" sz="1100" b="0" kern="1200" noProof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071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100" b="1" kern="120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 оцінці наданих конкурсних пропозицій застосовуватиметься критерій – найвища ціна 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uk-UA" sz="1000" b="0" kern="1200" noProof="0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4629752" y="2838496"/>
            <a:ext cx="303783" cy="3324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Прямоугольник 9"/>
          <p:cNvSpPr/>
          <p:nvPr/>
        </p:nvSpPr>
        <p:spPr>
          <a:xfrm>
            <a:off x="4505041" y="3660484"/>
            <a:ext cx="490471" cy="9018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46" t="15556" r="19223" b="2407"/>
          <a:stretch/>
        </p:blipFill>
        <p:spPr>
          <a:xfrm>
            <a:off x="3156570" y="3491915"/>
            <a:ext cx="1898983" cy="2776401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25"/>
          <a:stretch/>
        </p:blipFill>
        <p:spPr>
          <a:xfrm rot="5400000">
            <a:off x="-254658" y="5283933"/>
            <a:ext cx="1804981" cy="894969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147"/>
          <a:stretch/>
        </p:blipFill>
        <p:spPr>
          <a:xfrm rot="5400000">
            <a:off x="744921" y="5280885"/>
            <a:ext cx="1804980" cy="901066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304"/>
          <a:stretch/>
        </p:blipFill>
        <p:spPr>
          <a:xfrm rot="5400000">
            <a:off x="1724765" y="5277583"/>
            <a:ext cx="1804982" cy="907669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38"/>
          <a:stretch/>
        </p:blipFill>
        <p:spPr>
          <a:xfrm>
            <a:off x="3049470" y="1383425"/>
            <a:ext cx="1932836" cy="1639713"/>
          </a:xfrm>
          <a:prstGeom prst="rect">
            <a:avLst/>
          </a:prstGeom>
        </p:spPr>
      </p:pic>
      <p:sp>
        <p:nvSpPr>
          <p:cNvPr id="27" name="Стрелка вправо 26"/>
          <p:cNvSpPr/>
          <p:nvPr/>
        </p:nvSpPr>
        <p:spPr>
          <a:xfrm rot="5400000">
            <a:off x="3779442" y="1715687"/>
            <a:ext cx="401234" cy="252003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653"/>
          <a:stretch/>
        </p:blipFill>
        <p:spPr>
          <a:xfrm>
            <a:off x="211537" y="1253695"/>
            <a:ext cx="2801724" cy="1967425"/>
          </a:xfrm>
          <a:prstGeom prst="rect">
            <a:avLst/>
          </a:prstGeom>
        </p:spPr>
      </p:pic>
      <p:sp>
        <p:nvSpPr>
          <p:cNvPr id="6" name="Стрелка вправо 5"/>
          <p:cNvSpPr/>
          <p:nvPr/>
        </p:nvSpPr>
        <p:spPr>
          <a:xfrm rot="12848277">
            <a:off x="2167028" y="2802092"/>
            <a:ext cx="538054" cy="284601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75" r="1"/>
          <a:stretch/>
        </p:blipFill>
        <p:spPr>
          <a:xfrm>
            <a:off x="381076" y="3297503"/>
            <a:ext cx="2462646" cy="145503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963930" y="3070860"/>
            <a:ext cx="201930" cy="5333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52583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Прямая соединительная линия 43"/>
          <p:cNvCxnSpPr/>
          <p:nvPr/>
        </p:nvCxnSpPr>
        <p:spPr>
          <a:xfrm flipV="1">
            <a:off x="156719" y="658252"/>
            <a:ext cx="9493528" cy="6647"/>
          </a:xfrm>
          <a:prstGeom prst="line">
            <a:avLst/>
          </a:prstGeom>
          <a:ln w="38100">
            <a:solidFill>
              <a:srgbClr val="00BCD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Рисунок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07018" y="115365"/>
            <a:ext cx="643229" cy="426035"/>
          </a:xfrm>
          <a:prstGeom prst="rect">
            <a:avLst/>
          </a:prstGeom>
        </p:spPr>
      </p:pic>
      <p:sp>
        <p:nvSpPr>
          <p:cNvPr id="25" name="Прямоугольник 24"/>
          <p:cNvSpPr/>
          <p:nvPr/>
        </p:nvSpPr>
        <p:spPr>
          <a:xfrm>
            <a:off x="125347" y="1022267"/>
            <a:ext cx="9621923" cy="3507105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lvl="1"/>
            <a:r>
              <a:rPr lang="uk-UA" sz="800" u="sng" dirty="0" smtClean="0">
                <a:solidFill>
                  <a:schemeClr val="tx1"/>
                </a:solidFill>
              </a:rPr>
              <a:t>4.1. Оренда</a:t>
            </a:r>
            <a:r>
              <a:rPr lang="uk-UA" sz="800" dirty="0" smtClean="0">
                <a:solidFill>
                  <a:schemeClr val="tx1"/>
                </a:solidFill>
              </a:rPr>
              <a:t> об’єкту нерухомого майна (далі - ОНМ) </a:t>
            </a:r>
          </a:p>
          <a:p>
            <a:pPr marL="0" lvl="1"/>
            <a:r>
              <a:rPr lang="uk-UA" sz="800" u="sng" dirty="0" smtClean="0">
                <a:solidFill>
                  <a:schemeClr val="tx1"/>
                </a:solidFill>
              </a:rPr>
              <a:t>4.2. Ставка оренди за 1 м</a:t>
            </a:r>
            <a:r>
              <a:rPr lang="uk-UA" sz="800" u="sng" baseline="30000" dirty="0" smtClean="0">
                <a:solidFill>
                  <a:schemeClr val="tx1"/>
                </a:solidFill>
              </a:rPr>
              <a:t>2</a:t>
            </a:r>
            <a:r>
              <a:rPr lang="uk-UA" sz="800" u="sng" dirty="0" smtClean="0">
                <a:solidFill>
                  <a:schemeClr val="tx1"/>
                </a:solidFill>
              </a:rPr>
              <a:t> майна, в місяць</a:t>
            </a:r>
            <a:r>
              <a:rPr lang="uk-UA" sz="800" dirty="0" smtClean="0">
                <a:solidFill>
                  <a:schemeClr val="tx1"/>
                </a:solidFill>
              </a:rPr>
              <a:t> – зазначена з урахуванням ПДВ</a:t>
            </a:r>
          </a:p>
          <a:p>
            <a:pPr marL="0" lvl="1"/>
            <a:r>
              <a:rPr lang="uk-UA" sz="800" u="sng" dirty="0" smtClean="0">
                <a:solidFill>
                  <a:schemeClr val="tx1"/>
                </a:solidFill>
              </a:rPr>
              <a:t>4.3. Комунальні послуги, в місяць</a:t>
            </a:r>
            <a:r>
              <a:rPr lang="uk-UA" sz="800" dirty="0" smtClean="0">
                <a:solidFill>
                  <a:schemeClr val="tx1"/>
                </a:solidFill>
              </a:rPr>
              <a:t> – Орендар сплачує в повному обсязі всі комунальні платежі по будівлі, а саме: </a:t>
            </a:r>
          </a:p>
          <a:p>
            <a:pPr marL="171450" lvl="0" indent="-171450">
              <a:buFontTx/>
              <a:buChar char="-"/>
            </a:pPr>
            <a:r>
              <a:rPr lang="uk-UA" sz="800" dirty="0" smtClean="0">
                <a:solidFill>
                  <a:schemeClr val="tx1"/>
                </a:solidFill>
              </a:rPr>
              <a:t>Електропостачання – за показниками лічильників згідно обсягу фактичного споживання;</a:t>
            </a:r>
          </a:p>
          <a:p>
            <a:pPr marL="171450" lvl="0" indent="-171450">
              <a:buFontTx/>
              <a:buChar char="-"/>
            </a:pPr>
            <a:r>
              <a:rPr lang="ru-RU" sz="800" dirty="0" smtClean="0">
                <a:solidFill>
                  <a:schemeClr val="tx1"/>
                </a:solidFill>
              </a:rPr>
              <a:t>Витрати </a:t>
            </a:r>
            <a:r>
              <a:rPr lang="ru-RU" sz="800" dirty="0">
                <a:solidFill>
                  <a:schemeClr val="tx1"/>
                </a:solidFill>
              </a:rPr>
              <a:t>на експлуатацію й обслуговування мереж та електрообладнання – пропорційно кількості спожитої електроенергії</a:t>
            </a:r>
            <a:r>
              <a:rPr lang="ru-RU" sz="800" dirty="0" smtClean="0">
                <a:solidFill>
                  <a:schemeClr val="tx1"/>
                </a:solidFill>
              </a:rPr>
              <a:t>;</a:t>
            </a:r>
          </a:p>
          <a:p>
            <a:pPr marL="171450" lvl="0" indent="-171450">
              <a:buFontTx/>
              <a:buChar char="-"/>
            </a:pPr>
            <a:r>
              <a:rPr lang="ru-RU" sz="800" dirty="0" smtClean="0">
                <a:solidFill>
                  <a:schemeClr val="tx1"/>
                </a:solidFill>
              </a:rPr>
              <a:t>Теплопостачання – відсутнє;</a:t>
            </a:r>
            <a:endParaRPr lang="uk-UA" sz="800" dirty="0" smtClean="0">
              <a:solidFill>
                <a:schemeClr val="tx1"/>
              </a:solidFill>
            </a:endParaRPr>
          </a:p>
          <a:p>
            <a:pPr marL="171450" lvl="0" indent="-171450">
              <a:buFontTx/>
              <a:buChar char="-"/>
            </a:pPr>
            <a:r>
              <a:rPr lang="uk-UA" sz="800" dirty="0" smtClean="0">
                <a:solidFill>
                  <a:schemeClr val="tx1"/>
                </a:solidFill>
              </a:rPr>
              <a:t>Водопостачання та водовідведення  - плата </a:t>
            </a:r>
            <a:r>
              <a:rPr lang="uk-UA" sz="800" dirty="0">
                <a:solidFill>
                  <a:schemeClr val="tx1"/>
                </a:solidFill>
              </a:rPr>
              <a:t>за окремим </a:t>
            </a:r>
            <a:r>
              <a:rPr lang="uk-UA" sz="800" dirty="0" smtClean="0">
                <a:solidFill>
                  <a:schemeClr val="tx1"/>
                </a:solidFill>
              </a:rPr>
              <a:t>розрахунком;</a:t>
            </a:r>
          </a:p>
          <a:p>
            <a:pPr marL="171450" lvl="0" indent="-171450">
              <a:buFontTx/>
              <a:buChar char="-"/>
            </a:pPr>
            <a:r>
              <a:rPr lang="uk-UA" sz="800" dirty="0">
                <a:solidFill>
                  <a:schemeClr val="tx1"/>
                </a:solidFill>
              </a:rPr>
              <a:t>послуги з утримання будівлі </a:t>
            </a:r>
            <a:r>
              <a:rPr lang="uk-UA" sz="800" dirty="0" smtClean="0">
                <a:solidFill>
                  <a:schemeClr val="tx1"/>
                </a:solidFill>
              </a:rPr>
              <a:t>– не </a:t>
            </a:r>
            <a:r>
              <a:rPr lang="uk-UA" sz="800" dirty="0">
                <a:solidFill>
                  <a:schemeClr val="tx1"/>
                </a:solidFill>
              </a:rPr>
              <a:t>менше </a:t>
            </a:r>
            <a:r>
              <a:rPr lang="uk-UA" sz="800" dirty="0" smtClean="0">
                <a:solidFill>
                  <a:schemeClr val="tx1"/>
                </a:solidFill>
              </a:rPr>
              <a:t>2,93 </a:t>
            </a:r>
            <a:r>
              <a:rPr lang="uk-UA" sz="800" dirty="0">
                <a:solidFill>
                  <a:schemeClr val="tx1"/>
                </a:solidFill>
              </a:rPr>
              <a:t>грн. </a:t>
            </a:r>
            <a:r>
              <a:rPr lang="uk-UA" sz="800" dirty="0" smtClean="0">
                <a:solidFill>
                  <a:schemeClr val="tx1"/>
                </a:solidFill>
              </a:rPr>
              <a:t>(дві </a:t>
            </a:r>
            <a:r>
              <a:rPr lang="uk-UA" sz="800" dirty="0">
                <a:solidFill>
                  <a:schemeClr val="tx1"/>
                </a:solidFill>
              </a:rPr>
              <a:t>грн. </a:t>
            </a:r>
            <a:r>
              <a:rPr lang="uk-UA" sz="800" dirty="0" smtClean="0">
                <a:solidFill>
                  <a:schemeClr val="tx1"/>
                </a:solidFill>
              </a:rPr>
              <a:t>дев'яносто три коп</a:t>
            </a:r>
            <a:r>
              <a:rPr lang="uk-UA" sz="800" dirty="0">
                <a:solidFill>
                  <a:schemeClr val="tx1"/>
                </a:solidFill>
              </a:rPr>
              <a:t>.) з ПДВ за 1 м</a:t>
            </a:r>
            <a:r>
              <a:rPr lang="uk-UA" sz="800" baseline="30000" dirty="0">
                <a:solidFill>
                  <a:schemeClr val="tx1"/>
                </a:solidFill>
              </a:rPr>
              <a:t>2</a:t>
            </a:r>
            <a:r>
              <a:rPr lang="uk-UA" sz="800" dirty="0">
                <a:solidFill>
                  <a:schemeClr val="tx1"/>
                </a:solidFill>
              </a:rPr>
              <a:t> орендованої площі (включають, в грн. з ПДВ за 1 м</a:t>
            </a:r>
            <a:r>
              <a:rPr lang="uk-UA" sz="800" baseline="30000" dirty="0">
                <a:solidFill>
                  <a:schemeClr val="tx1"/>
                </a:solidFill>
              </a:rPr>
              <a:t>2</a:t>
            </a:r>
            <a:r>
              <a:rPr lang="uk-UA" sz="800" dirty="0" smtClean="0">
                <a:solidFill>
                  <a:schemeClr val="tx1"/>
                </a:solidFill>
              </a:rPr>
              <a:t> </a:t>
            </a:r>
            <a:r>
              <a:rPr lang="uk-UA" sz="800" dirty="0">
                <a:solidFill>
                  <a:schemeClr val="tx1"/>
                </a:solidFill>
              </a:rPr>
              <a:t>: </a:t>
            </a:r>
            <a:r>
              <a:rPr lang="uk-UA" sz="800" dirty="0" smtClean="0">
                <a:solidFill>
                  <a:schemeClr val="tx1"/>
                </a:solidFill>
              </a:rPr>
              <a:t>охорона – 2,93 грн.).</a:t>
            </a:r>
          </a:p>
          <a:p>
            <a:r>
              <a:rPr lang="uk-UA" sz="800" u="sng" dirty="0" smtClean="0">
                <a:solidFill>
                  <a:schemeClr val="tx1"/>
                </a:solidFill>
              </a:rPr>
              <a:t>4.4. Розмір плати за комунальні послуги та послуги з утримання комерційної нерухомості може бути змінений</a:t>
            </a:r>
            <a:r>
              <a:rPr lang="uk-UA" sz="800" dirty="0" smtClean="0">
                <a:solidFill>
                  <a:schemeClr val="tx1"/>
                </a:solidFill>
              </a:rPr>
              <a:t> у разі зміни або запровадження нових цін, тарифів на комунальні послуги, введення інших обов’язкових зборів і платежів згідно з законодавством України. </a:t>
            </a:r>
            <a:r>
              <a:rPr lang="uk-UA" sz="800" u="sng" dirty="0" smtClean="0">
                <a:solidFill>
                  <a:schemeClr val="tx1"/>
                </a:solidFill>
              </a:rPr>
              <a:t>Податки</a:t>
            </a:r>
            <a:r>
              <a:rPr lang="uk-UA" sz="800" dirty="0" smtClean="0">
                <a:solidFill>
                  <a:schemeClr val="tx1"/>
                </a:solidFill>
              </a:rPr>
              <a:t> – суму податку на нерухомість та орендну плату за землю включено до складу орендної плати. Додатково Орендарем не компенсуються.</a:t>
            </a:r>
          </a:p>
          <a:p>
            <a:pPr lvl="0"/>
            <a:r>
              <a:rPr lang="ru-RU" sz="800" u="sng" dirty="0">
                <a:solidFill>
                  <a:prstClr val="black"/>
                </a:solidFill>
              </a:rPr>
              <a:t>4.5. </a:t>
            </a:r>
            <a:r>
              <a:rPr lang="uk-UA" sz="800" u="sng" dirty="0" smtClean="0">
                <a:solidFill>
                  <a:prstClr val="black"/>
                </a:solidFill>
              </a:rPr>
              <a:t>Індексація </a:t>
            </a:r>
            <a:r>
              <a:rPr lang="uk-UA" sz="800" u="sng" dirty="0">
                <a:solidFill>
                  <a:prstClr val="black"/>
                </a:solidFill>
              </a:rPr>
              <a:t>оренди</a:t>
            </a:r>
            <a:r>
              <a:rPr lang="uk-UA" sz="800" dirty="0">
                <a:solidFill>
                  <a:prstClr val="black"/>
                </a:solidFill>
              </a:rPr>
              <a:t> – щорічне підвищення орендної плати на 10%, починаючи з 13-го місяця оренди</a:t>
            </a:r>
            <a:endParaRPr lang="uk-UA" sz="800" dirty="0">
              <a:solidFill>
                <a:srgbClr val="002060"/>
              </a:solidFill>
            </a:endParaRPr>
          </a:p>
          <a:p>
            <a:pPr marL="0" lvl="1"/>
            <a:r>
              <a:rPr lang="uk-UA" sz="800" u="sng" dirty="0" smtClean="0">
                <a:solidFill>
                  <a:schemeClr val="tx1"/>
                </a:solidFill>
              </a:rPr>
              <a:t>4.6. </a:t>
            </a:r>
            <a:r>
              <a:rPr lang="uk-UA" sz="800" u="sng" dirty="0">
                <a:solidFill>
                  <a:schemeClr val="tx1"/>
                </a:solidFill>
              </a:rPr>
              <a:t>Термін оренди</a:t>
            </a:r>
            <a:r>
              <a:rPr lang="uk-UA" sz="800" dirty="0">
                <a:solidFill>
                  <a:schemeClr val="tx1"/>
                </a:solidFill>
              </a:rPr>
              <a:t> – 2 роки 11 місяців. </a:t>
            </a:r>
            <a:r>
              <a:rPr lang="uk-UA" sz="800" dirty="0" smtClean="0">
                <a:solidFill>
                  <a:schemeClr val="tx1"/>
                </a:solidFill>
              </a:rPr>
              <a:t>Після</a:t>
            </a:r>
            <a:r>
              <a:rPr lang="ru-RU" sz="800" dirty="0" smtClean="0">
                <a:solidFill>
                  <a:schemeClr val="tx1"/>
                </a:solidFill>
              </a:rPr>
              <a:t> </a:t>
            </a:r>
            <a:r>
              <a:rPr lang="uk-UA" sz="800" noProof="1" smtClean="0">
                <a:solidFill>
                  <a:schemeClr val="tx1"/>
                </a:solidFill>
              </a:rPr>
              <a:t>закінчення</a:t>
            </a:r>
            <a:r>
              <a:rPr lang="ru-RU" sz="800" dirty="0" smtClean="0">
                <a:solidFill>
                  <a:schemeClr val="tx1"/>
                </a:solidFill>
              </a:rPr>
              <a:t> </a:t>
            </a:r>
            <a:r>
              <a:rPr lang="ru-RU" sz="800" dirty="0">
                <a:solidFill>
                  <a:schemeClr val="tx1"/>
                </a:solidFill>
              </a:rPr>
              <a:t>строку </a:t>
            </a:r>
            <a:r>
              <a:rPr lang="uk-UA" sz="800" dirty="0">
                <a:solidFill>
                  <a:schemeClr val="tx1"/>
                </a:solidFill>
              </a:rPr>
              <a:t>оренди за договором проводиться новий аукціон, за результатами якого визначається Орендар на наступний </a:t>
            </a:r>
            <a:r>
              <a:rPr lang="ru-RU" sz="800" dirty="0" err="1">
                <a:solidFill>
                  <a:schemeClr val="tx1"/>
                </a:solidFill>
              </a:rPr>
              <a:t>період</a:t>
            </a:r>
            <a:r>
              <a:rPr lang="ru-RU" sz="800" dirty="0">
                <a:solidFill>
                  <a:schemeClr val="tx1"/>
                </a:solidFill>
              </a:rPr>
              <a:t> </a:t>
            </a:r>
            <a:r>
              <a:rPr lang="ru-RU" sz="800" dirty="0" err="1">
                <a:solidFill>
                  <a:schemeClr val="tx1"/>
                </a:solidFill>
              </a:rPr>
              <a:t>орендних</a:t>
            </a:r>
            <a:r>
              <a:rPr lang="ru-RU" sz="800" dirty="0">
                <a:solidFill>
                  <a:schemeClr val="tx1"/>
                </a:solidFill>
              </a:rPr>
              <a:t> </a:t>
            </a:r>
            <a:r>
              <a:rPr lang="ru-RU" sz="800" dirty="0" err="1">
                <a:solidFill>
                  <a:schemeClr val="tx1"/>
                </a:solidFill>
              </a:rPr>
              <a:t>відносин</a:t>
            </a:r>
            <a:r>
              <a:rPr lang="ru-RU" sz="800" dirty="0">
                <a:solidFill>
                  <a:schemeClr val="tx1"/>
                </a:solidFill>
              </a:rPr>
              <a:t>. Приміщення </a:t>
            </a:r>
            <a:r>
              <a:rPr lang="ru-RU" sz="800" dirty="0" err="1">
                <a:solidFill>
                  <a:schemeClr val="tx1"/>
                </a:solidFill>
              </a:rPr>
              <a:t>наразі</a:t>
            </a:r>
            <a:r>
              <a:rPr lang="ru-RU" sz="800" dirty="0">
                <a:solidFill>
                  <a:schemeClr val="tx1"/>
                </a:solidFill>
              </a:rPr>
              <a:t> </a:t>
            </a:r>
            <a:r>
              <a:rPr lang="ru-RU" sz="800" dirty="0" err="1">
                <a:solidFill>
                  <a:schemeClr val="tx1"/>
                </a:solidFill>
              </a:rPr>
              <a:t>передані</a:t>
            </a:r>
            <a:r>
              <a:rPr lang="ru-RU" sz="800" dirty="0">
                <a:solidFill>
                  <a:schemeClr val="tx1"/>
                </a:solidFill>
              </a:rPr>
              <a:t> в </a:t>
            </a:r>
            <a:r>
              <a:rPr lang="ru-RU" sz="800" dirty="0" err="1">
                <a:solidFill>
                  <a:schemeClr val="tx1"/>
                </a:solidFill>
              </a:rPr>
              <a:t>оренду</a:t>
            </a:r>
            <a:r>
              <a:rPr lang="ru-RU" sz="800" dirty="0">
                <a:solidFill>
                  <a:schemeClr val="tx1"/>
                </a:solidFill>
              </a:rPr>
              <a:t> до </a:t>
            </a:r>
            <a:r>
              <a:rPr lang="ru-RU" sz="800" dirty="0" smtClean="0">
                <a:solidFill>
                  <a:schemeClr val="tx1"/>
                </a:solidFill>
              </a:rPr>
              <a:t>20.03.2021 </a:t>
            </a:r>
            <a:r>
              <a:rPr lang="ru-RU" sz="800" dirty="0">
                <a:solidFill>
                  <a:schemeClr val="tx1"/>
                </a:solidFill>
              </a:rPr>
              <a:t>року. За результатами </a:t>
            </a:r>
            <a:r>
              <a:rPr lang="ru-RU" sz="800" dirty="0" err="1">
                <a:solidFill>
                  <a:schemeClr val="tx1"/>
                </a:solidFill>
              </a:rPr>
              <a:t>проведеного</a:t>
            </a:r>
            <a:r>
              <a:rPr lang="ru-RU" sz="800" dirty="0">
                <a:solidFill>
                  <a:schemeClr val="tx1"/>
                </a:solidFill>
              </a:rPr>
              <a:t> </a:t>
            </a:r>
            <a:r>
              <a:rPr lang="ru-RU" sz="800" dirty="0" err="1">
                <a:solidFill>
                  <a:schemeClr val="tx1"/>
                </a:solidFill>
              </a:rPr>
              <a:t>електронного</a:t>
            </a:r>
            <a:r>
              <a:rPr lang="ru-RU" sz="800" dirty="0">
                <a:solidFill>
                  <a:schemeClr val="tx1"/>
                </a:solidFill>
              </a:rPr>
              <a:t> </a:t>
            </a:r>
            <a:r>
              <a:rPr lang="ru-RU" sz="800" dirty="0" err="1">
                <a:solidFill>
                  <a:schemeClr val="tx1"/>
                </a:solidFill>
              </a:rPr>
              <a:t>аукціону</a:t>
            </a:r>
            <a:r>
              <a:rPr lang="ru-RU" sz="800" dirty="0">
                <a:solidFill>
                  <a:schemeClr val="tx1"/>
                </a:solidFill>
              </a:rPr>
              <a:t>, </a:t>
            </a:r>
            <a:r>
              <a:rPr lang="ru-RU" sz="800" dirty="0" err="1">
                <a:solidFill>
                  <a:schemeClr val="tx1"/>
                </a:solidFill>
              </a:rPr>
              <a:t>діючому</a:t>
            </a:r>
            <a:r>
              <a:rPr lang="ru-RU" sz="800" dirty="0">
                <a:solidFill>
                  <a:schemeClr val="tx1"/>
                </a:solidFill>
              </a:rPr>
              <a:t> </a:t>
            </a:r>
            <a:r>
              <a:rPr lang="ru-RU" sz="800" dirty="0" err="1">
                <a:solidFill>
                  <a:schemeClr val="tx1"/>
                </a:solidFill>
              </a:rPr>
              <a:t>орендарю</a:t>
            </a:r>
            <a:r>
              <a:rPr lang="ru-RU" sz="800" dirty="0">
                <a:solidFill>
                  <a:schemeClr val="tx1"/>
                </a:solidFill>
              </a:rPr>
              <a:t> буде </a:t>
            </a:r>
            <a:r>
              <a:rPr lang="ru-RU" sz="800" dirty="0" err="1">
                <a:solidFill>
                  <a:schemeClr val="tx1"/>
                </a:solidFill>
              </a:rPr>
              <a:t>запропоновано</a:t>
            </a:r>
            <a:r>
              <a:rPr lang="ru-RU" sz="800" dirty="0">
                <a:solidFill>
                  <a:schemeClr val="tx1"/>
                </a:solidFill>
              </a:rPr>
              <a:t> </a:t>
            </a:r>
            <a:r>
              <a:rPr lang="ru-RU" sz="800" dirty="0" err="1">
                <a:solidFill>
                  <a:schemeClr val="tx1"/>
                </a:solidFill>
              </a:rPr>
              <a:t>скористатися</a:t>
            </a:r>
            <a:r>
              <a:rPr lang="ru-RU" sz="800" dirty="0">
                <a:solidFill>
                  <a:schemeClr val="tx1"/>
                </a:solidFill>
              </a:rPr>
              <a:t> </a:t>
            </a:r>
            <a:r>
              <a:rPr lang="ru-RU" sz="800" dirty="0" err="1">
                <a:solidFill>
                  <a:schemeClr val="tx1"/>
                </a:solidFill>
              </a:rPr>
              <a:t>своїм</a:t>
            </a:r>
            <a:r>
              <a:rPr lang="ru-RU" sz="800" dirty="0">
                <a:solidFill>
                  <a:schemeClr val="tx1"/>
                </a:solidFill>
              </a:rPr>
              <a:t> </a:t>
            </a:r>
            <a:r>
              <a:rPr lang="ru-RU" sz="800" dirty="0" err="1">
                <a:solidFill>
                  <a:schemeClr val="tx1"/>
                </a:solidFill>
              </a:rPr>
              <a:t>переважним</a:t>
            </a:r>
            <a:r>
              <a:rPr lang="ru-RU" sz="800" dirty="0">
                <a:solidFill>
                  <a:schemeClr val="tx1"/>
                </a:solidFill>
              </a:rPr>
              <a:t> правом </a:t>
            </a:r>
            <a:r>
              <a:rPr lang="ru-RU" sz="800" dirty="0" err="1">
                <a:solidFill>
                  <a:schemeClr val="tx1"/>
                </a:solidFill>
              </a:rPr>
              <a:t>щодо</a:t>
            </a:r>
            <a:r>
              <a:rPr lang="ru-RU" sz="800" dirty="0">
                <a:solidFill>
                  <a:schemeClr val="tx1"/>
                </a:solidFill>
              </a:rPr>
              <a:t> </a:t>
            </a:r>
            <a:r>
              <a:rPr lang="ru-RU" sz="800" dirty="0" err="1">
                <a:solidFill>
                  <a:schemeClr val="tx1"/>
                </a:solidFill>
              </a:rPr>
              <a:t>продовження</a:t>
            </a:r>
            <a:r>
              <a:rPr lang="ru-RU" sz="800" dirty="0">
                <a:solidFill>
                  <a:schemeClr val="tx1"/>
                </a:solidFill>
              </a:rPr>
              <a:t> договору </a:t>
            </a:r>
            <a:r>
              <a:rPr lang="ru-RU" sz="800" dirty="0" err="1">
                <a:solidFill>
                  <a:schemeClr val="tx1"/>
                </a:solidFill>
              </a:rPr>
              <a:t>оренди</a:t>
            </a:r>
            <a:r>
              <a:rPr lang="ru-RU" sz="800" dirty="0">
                <a:solidFill>
                  <a:schemeClr val="tx1"/>
                </a:solidFill>
              </a:rPr>
              <a:t> на </a:t>
            </a:r>
            <a:r>
              <a:rPr lang="ru-RU" sz="800" dirty="0" err="1">
                <a:solidFill>
                  <a:schemeClr val="tx1"/>
                </a:solidFill>
              </a:rPr>
              <a:t>новий</a:t>
            </a:r>
            <a:r>
              <a:rPr lang="ru-RU" sz="800" dirty="0">
                <a:solidFill>
                  <a:schemeClr val="tx1"/>
                </a:solidFill>
              </a:rPr>
              <a:t> строк за </a:t>
            </a:r>
            <a:r>
              <a:rPr lang="ru-RU" sz="800" dirty="0" err="1">
                <a:solidFill>
                  <a:schemeClr val="tx1"/>
                </a:solidFill>
              </a:rPr>
              <a:t>ставкою</a:t>
            </a:r>
            <a:r>
              <a:rPr lang="ru-RU" sz="800" dirty="0">
                <a:solidFill>
                  <a:schemeClr val="tx1"/>
                </a:solidFill>
              </a:rPr>
              <a:t> </a:t>
            </a:r>
            <a:r>
              <a:rPr lang="ru-RU" sz="800" dirty="0" err="1">
                <a:solidFill>
                  <a:schemeClr val="tx1"/>
                </a:solidFill>
              </a:rPr>
              <a:t>переможця</a:t>
            </a:r>
            <a:r>
              <a:rPr lang="ru-RU" sz="800" dirty="0">
                <a:solidFill>
                  <a:schemeClr val="tx1"/>
                </a:solidFill>
              </a:rPr>
              <a:t> </a:t>
            </a:r>
            <a:r>
              <a:rPr lang="ru-RU" sz="800" dirty="0" err="1">
                <a:solidFill>
                  <a:schemeClr val="tx1"/>
                </a:solidFill>
              </a:rPr>
              <a:t>аукціону</a:t>
            </a:r>
            <a:r>
              <a:rPr lang="ru-RU" sz="800" dirty="0">
                <a:solidFill>
                  <a:schemeClr val="tx1"/>
                </a:solidFill>
              </a:rPr>
              <a:t>, </a:t>
            </a:r>
            <a:r>
              <a:rPr lang="ru-RU" sz="800" dirty="0" err="1">
                <a:solidFill>
                  <a:schemeClr val="tx1"/>
                </a:solidFill>
              </a:rPr>
              <a:t>незалежно</a:t>
            </a:r>
            <a:r>
              <a:rPr lang="ru-RU" sz="800" dirty="0">
                <a:solidFill>
                  <a:schemeClr val="tx1"/>
                </a:solidFill>
              </a:rPr>
              <a:t> </a:t>
            </a:r>
            <a:r>
              <a:rPr lang="ru-RU" sz="800" dirty="0" err="1">
                <a:solidFill>
                  <a:schemeClr val="tx1"/>
                </a:solidFill>
              </a:rPr>
              <a:t>від</a:t>
            </a:r>
            <a:r>
              <a:rPr lang="ru-RU" sz="800" dirty="0">
                <a:solidFill>
                  <a:schemeClr val="tx1"/>
                </a:solidFill>
              </a:rPr>
              <a:t> того, </a:t>
            </a:r>
            <a:r>
              <a:rPr lang="ru-RU" sz="800" dirty="0" err="1">
                <a:solidFill>
                  <a:schemeClr val="tx1"/>
                </a:solidFill>
              </a:rPr>
              <a:t>чи</a:t>
            </a:r>
            <a:r>
              <a:rPr lang="ru-RU" sz="800" dirty="0">
                <a:solidFill>
                  <a:schemeClr val="tx1"/>
                </a:solidFill>
              </a:rPr>
              <a:t> </a:t>
            </a:r>
            <a:r>
              <a:rPr lang="ru-RU" sz="800" dirty="0" err="1">
                <a:solidFill>
                  <a:schemeClr val="tx1"/>
                </a:solidFill>
              </a:rPr>
              <a:t>приймав</a:t>
            </a:r>
            <a:r>
              <a:rPr lang="ru-RU" sz="800" dirty="0">
                <a:solidFill>
                  <a:schemeClr val="tx1"/>
                </a:solidFill>
              </a:rPr>
              <a:t> </a:t>
            </a:r>
            <a:r>
              <a:rPr lang="ru-RU" sz="800" dirty="0" err="1">
                <a:solidFill>
                  <a:schemeClr val="tx1"/>
                </a:solidFill>
              </a:rPr>
              <a:t>такий</a:t>
            </a:r>
            <a:r>
              <a:rPr lang="ru-RU" sz="800" dirty="0">
                <a:solidFill>
                  <a:schemeClr val="tx1"/>
                </a:solidFill>
              </a:rPr>
              <a:t> </a:t>
            </a:r>
            <a:r>
              <a:rPr lang="ru-RU" sz="800" dirty="0" err="1">
                <a:solidFill>
                  <a:schemeClr val="tx1"/>
                </a:solidFill>
              </a:rPr>
              <a:t>орендар</a:t>
            </a:r>
            <a:r>
              <a:rPr lang="ru-RU" sz="800" dirty="0">
                <a:solidFill>
                  <a:schemeClr val="tx1"/>
                </a:solidFill>
              </a:rPr>
              <a:t> участь в </a:t>
            </a:r>
            <a:r>
              <a:rPr lang="ru-RU" sz="800" dirty="0" err="1">
                <a:solidFill>
                  <a:schemeClr val="tx1"/>
                </a:solidFill>
              </a:rPr>
              <a:t>аукціоні</a:t>
            </a:r>
            <a:r>
              <a:rPr lang="ru-RU" sz="800" dirty="0">
                <a:solidFill>
                  <a:schemeClr val="tx1"/>
                </a:solidFill>
              </a:rPr>
              <a:t>. У </a:t>
            </a:r>
            <a:r>
              <a:rPr lang="ru-RU" sz="800" dirty="0" err="1">
                <a:solidFill>
                  <a:schemeClr val="tx1"/>
                </a:solidFill>
              </a:rPr>
              <a:t>разі</a:t>
            </a:r>
            <a:r>
              <a:rPr lang="ru-RU" sz="800" dirty="0">
                <a:solidFill>
                  <a:schemeClr val="tx1"/>
                </a:solidFill>
              </a:rPr>
              <a:t> </a:t>
            </a:r>
            <a:r>
              <a:rPr lang="ru-RU" sz="800" dirty="0" err="1">
                <a:solidFill>
                  <a:schemeClr val="tx1"/>
                </a:solidFill>
              </a:rPr>
              <a:t>прийняття</a:t>
            </a:r>
            <a:r>
              <a:rPr lang="ru-RU" sz="800" dirty="0">
                <a:solidFill>
                  <a:schemeClr val="tx1"/>
                </a:solidFill>
              </a:rPr>
              <a:t> </a:t>
            </a:r>
            <a:r>
              <a:rPr lang="ru-RU" sz="800" dirty="0" err="1">
                <a:solidFill>
                  <a:schemeClr val="tx1"/>
                </a:solidFill>
              </a:rPr>
              <a:t>діючим</a:t>
            </a:r>
            <a:r>
              <a:rPr lang="ru-RU" sz="800" dirty="0">
                <a:solidFill>
                  <a:schemeClr val="tx1"/>
                </a:solidFill>
              </a:rPr>
              <a:t> </a:t>
            </a:r>
            <a:r>
              <a:rPr lang="ru-RU" sz="800" dirty="0" err="1">
                <a:solidFill>
                  <a:schemeClr val="tx1"/>
                </a:solidFill>
              </a:rPr>
              <a:t>орендарем</a:t>
            </a:r>
            <a:r>
              <a:rPr lang="ru-RU" sz="800" dirty="0">
                <a:solidFill>
                  <a:schemeClr val="tx1"/>
                </a:solidFill>
              </a:rPr>
              <a:t> умов </a:t>
            </a:r>
            <a:r>
              <a:rPr lang="ru-RU" sz="800" dirty="0" err="1">
                <a:solidFill>
                  <a:schemeClr val="tx1"/>
                </a:solidFill>
              </a:rPr>
              <a:t>щодо</a:t>
            </a:r>
            <a:r>
              <a:rPr lang="ru-RU" sz="800" dirty="0">
                <a:solidFill>
                  <a:schemeClr val="tx1"/>
                </a:solidFill>
              </a:rPr>
              <a:t> </a:t>
            </a:r>
            <a:r>
              <a:rPr lang="ru-RU" sz="800" dirty="0" err="1">
                <a:solidFill>
                  <a:schemeClr val="tx1"/>
                </a:solidFill>
              </a:rPr>
              <a:t>продовження</a:t>
            </a:r>
            <a:r>
              <a:rPr lang="ru-RU" sz="800" dirty="0">
                <a:solidFill>
                  <a:schemeClr val="tx1"/>
                </a:solidFill>
              </a:rPr>
              <a:t> договору </a:t>
            </a:r>
            <a:r>
              <a:rPr lang="ru-RU" sz="800" dirty="0" err="1">
                <a:solidFill>
                  <a:schemeClr val="tx1"/>
                </a:solidFill>
              </a:rPr>
              <a:t>оренди</a:t>
            </a:r>
            <a:r>
              <a:rPr lang="ru-RU" sz="800" dirty="0">
                <a:solidFill>
                  <a:schemeClr val="tx1"/>
                </a:solidFill>
              </a:rPr>
              <a:t> за </a:t>
            </a:r>
            <a:r>
              <a:rPr lang="ru-RU" sz="800" dirty="0" err="1">
                <a:solidFill>
                  <a:schemeClr val="tx1"/>
                </a:solidFill>
              </a:rPr>
              <a:t>ставкою</a:t>
            </a:r>
            <a:r>
              <a:rPr lang="ru-RU" sz="800" dirty="0">
                <a:solidFill>
                  <a:schemeClr val="tx1"/>
                </a:solidFill>
              </a:rPr>
              <a:t> </a:t>
            </a:r>
            <a:r>
              <a:rPr lang="ru-RU" sz="800" dirty="0" err="1">
                <a:solidFill>
                  <a:schemeClr val="tx1"/>
                </a:solidFill>
              </a:rPr>
              <a:t>переможця</a:t>
            </a:r>
            <a:r>
              <a:rPr lang="ru-RU" sz="800" dirty="0">
                <a:solidFill>
                  <a:schemeClr val="tx1"/>
                </a:solidFill>
              </a:rPr>
              <a:t> </a:t>
            </a:r>
            <a:r>
              <a:rPr lang="ru-RU" sz="800" dirty="0" err="1">
                <a:solidFill>
                  <a:schemeClr val="tx1"/>
                </a:solidFill>
              </a:rPr>
              <a:t>аукціону</a:t>
            </a:r>
            <a:r>
              <a:rPr lang="ru-RU" sz="800" dirty="0">
                <a:solidFill>
                  <a:schemeClr val="tx1"/>
                </a:solidFill>
              </a:rPr>
              <a:t>, </a:t>
            </a:r>
            <a:r>
              <a:rPr lang="ru-RU" sz="800" dirty="0" err="1">
                <a:solidFill>
                  <a:schemeClr val="tx1"/>
                </a:solidFill>
              </a:rPr>
              <a:t>договір</a:t>
            </a:r>
            <a:r>
              <a:rPr lang="ru-RU" sz="800" dirty="0">
                <a:solidFill>
                  <a:schemeClr val="tx1"/>
                </a:solidFill>
              </a:rPr>
              <a:t> </a:t>
            </a:r>
            <a:r>
              <a:rPr lang="ru-RU" sz="800" dirty="0" err="1">
                <a:solidFill>
                  <a:schemeClr val="tx1"/>
                </a:solidFill>
              </a:rPr>
              <a:t>оренди</a:t>
            </a:r>
            <a:r>
              <a:rPr lang="ru-RU" sz="800" dirty="0">
                <a:solidFill>
                  <a:schemeClr val="tx1"/>
                </a:solidFill>
              </a:rPr>
              <a:t> буде </a:t>
            </a:r>
            <a:r>
              <a:rPr lang="ru-RU" sz="800" dirty="0" err="1">
                <a:solidFill>
                  <a:schemeClr val="tx1"/>
                </a:solidFill>
              </a:rPr>
              <a:t>укладено</a:t>
            </a:r>
            <a:r>
              <a:rPr lang="ru-RU" sz="800" dirty="0">
                <a:solidFill>
                  <a:schemeClr val="tx1"/>
                </a:solidFill>
              </a:rPr>
              <a:t> з таким </a:t>
            </a:r>
            <a:r>
              <a:rPr lang="ru-RU" sz="800" dirty="0" err="1">
                <a:solidFill>
                  <a:schemeClr val="tx1"/>
                </a:solidFill>
              </a:rPr>
              <a:t>орендарем</a:t>
            </a:r>
            <a:r>
              <a:rPr lang="ru-RU" sz="800" dirty="0">
                <a:solidFill>
                  <a:schemeClr val="tx1"/>
                </a:solidFill>
              </a:rPr>
              <a:t>, а </a:t>
            </a:r>
            <a:r>
              <a:rPr lang="ru-RU" sz="800" dirty="0" err="1">
                <a:solidFill>
                  <a:schemeClr val="tx1"/>
                </a:solidFill>
              </a:rPr>
              <a:t>результати</a:t>
            </a:r>
            <a:r>
              <a:rPr lang="ru-RU" sz="800" dirty="0">
                <a:solidFill>
                  <a:schemeClr val="tx1"/>
                </a:solidFill>
              </a:rPr>
              <a:t> </a:t>
            </a:r>
            <a:r>
              <a:rPr lang="ru-RU" sz="800" dirty="0" err="1">
                <a:solidFill>
                  <a:schemeClr val="tx1"/>
                </a:solidFill>
              </a:rPr>
              <a:t>аукціону</a:t>
            </a:r>
            <a:r>
              <a:rPr lang="ru-RU" sz="800" dirty="0">
                <a:solidFill>
                  <a:schemeClr val="tx1"/>
                </a:solidFill>
              </a:rPr>
              <a:t> </a:t>
            </a:r>
            <a:r>
              <a:rPr lang="ru-RU" sz="800" dirty="0" err="1">
                <a:solidFill>
                  <a:schemeClr val="tx1"/>
                </a:solidFill>
              </a:rPr>
              <a:t>скасовані</a:t>
            </a:r>
            <a:r>
              <a:rPr lang="ru-RU" sz="800" dirty="0">
                <a:solidFill>
                  <a:schemeClr val="tx1"/>
                </a:solidFill>
              </a:rPr>
              <a:t> </a:t>
            </a:r>
            <a:r>
              <a:rPr lang="ru-RU" sz="800" dirty="0" err="1">
                <a:solidFill>
                  <a:schemeClr val="tx1"/>
                </a:solidFill>
              </a:rPr>
              <a:t>організатором</a:t>
            </a:r>
            <a:r>
              <a:rPr lang="ru-RU" sz="800" dirty="0">
                <a:solidFill>
                  <a:schemeClr val="tx1"/>
                </a:solidFill>
              </a:rPr>
              <a:t>.  </a:t>
            </a:r>
            <a:endParaRPr lang="ru-RU" sz="800" dirty="0" smtClean="0">
              <a:solidFill>
                <a:schemeClr val="tx1"/>
              </a:solidFill>
            </a:endParaRPr>
          </a:p>
          <a:p>
            <a:pPr marL="0" lvl="1"/>
            <a:r>
              <a:rPr lang="uk-UA" sz="800" u="sng" dirty="0" smtClean="0">
                <a:solidFill>
                  <a:prstClr val="black"/>
                </a:solidFill>
              </a:rPr>
              <a:t>4.7. </a:t>
            </a:r>
            <a:r>
              <a:rPr lang="uk-UA" sz="800" u="sng" dirty="0">
                <a:solidFill>
                  <a:prstClr val="black"/>
                </a:solidFill>
              </a:rPr>
              <a:t>Орендні канікули</a:t>
            </a:r>
            <a:r>
              <a:rPr lang="uk-UA" sz="800" dirty="0">
                <a:solidFill>
                  <a:prstClr val="black"/>
                </a:solidFill>
              </a:rPr>
              <a:t> – не передбачені</a:t>
            </a:r>
            <a:endParaRPr lang="ru-RU" sz="800" dirty="0">
              <a:solidFill>
                <a:prstClr val="black"/>
              </a:solidFill>
            </a:endParaRPr>
          </a:p>
          <a:p>
            <a:pPr marL="0" lvl="1"/>
            <a:r>
              <a:rPr lang="uk-UA" sz="800" u="sng" dirty="0" smtClean="0">
                <a:solidFill>
                  <a:prstClr val="black"/>
                </a:solidFill>
              </a:rPr>
              <a:t>4.8. </a:t>
            </a:r>
            <a:r>
              <a:rPr lang="uk-UA" sz="800" u="sng" dirty="0">
                <a:solidFill>
                  <a:prstClr val="black"/>
                </a:solidFill>
              </a:rPr>
              <a:t>Ремонт</a:t>
            </a:r>
            <a:r>
              <a:rPr lang="uk-UA" sz="800" dirty="0">
                <a:solidFill>
                  <a:prstClr val="black"/>
                </a:solidFill>
              </a:rPr>
              <a:t> під власні потреби здійснюється силами та за рахунок Орендаря</a:t>
            </a:r>
            <a:endParaRPr lang="ru-RU" sz="800" dirty="0">
              <a:solidFill>
                <a:prstClr val="black"/>
              </a:solidFill>
            </a:endParaRPr>
          </a:p>
          <a:p>
            <a:pPr marL="0" lvl="1"/>
            <a:r>
              <a:rPr lang="uk-UA" sz="800" u="sng" dirty="0" smtClean="0">
                <a:solidFill>
                  <a:prstClr val="black"/>
                </a:solidFill>
              </a:rPr>
              <a:t>4.9. </a:t>
            </a:r>
            <a:r>
              <a:rPr lang="uk-UA" sz="800" u="sng" dirty="0">
                <a:solidFill>
                  <a:prstClr val="black"/>
                </a:solidFill>
              </a:rPr>
              <a:t>Передача нерухомого майна</a:t>
            </a:r>
            <a:r>
              <a:rPr lang="uk-UA" sz="800" b="1" dirty="0">
                <a:solidFill>
                  <a:prstClr val="black"/>
                </a:solidFill>
              </a:rPr>
              <a:t> </a:t>
            </a:r>
            <a:r>
              <a:rPr lang="uk-UA" sz="800" dirty="0">
                <a:solidFill>
                  <a:prstClr val="black"/>
                </a:solidFill>
              </a:rPr>
              <a:t>– здійснюється після сплати Орендарем грошової суми застави в розмірі не менше ніж сума місячної орендної плати. </a:t>
            </a:r>
            <a:endParaRPr lang="ru-RU" sz="800" dirty="0">
              <a:solidFill>
                <a:prstClr val="black"/>
              </a:solidFill>
            </a:endParaRPr>
          </a:p>
          <a:p>
            <a:pPr marL="0" lvl="1"/>
            <a:r>
              <a:rPr lang="uk-UA" sz="800" u="sng" dirty="0">
                <a:solidFill>
                  <a:prstClr val="black"/>
                </a:solidFill>
              </a:rPr>
              <a:t>4.11. Додаткові умови:</a:t>
            </a:r>
          </a:p>
          <a:p>
            <a:pPr marL="171450" lvl="1" indent="-171450">
              <a:buFont typeface="Calibri" panose="020F0502020204030204" pitchFamily="34" charset="0"/>
              <a:buChar char="‒"/>
            </a:pPr>
            <a:r>
              <a:rPr lang="uk-UA" sz="800" dirty="0">
                <a:solidFill>
                  <a:prstClr val="black"/>
                </a:solidFill>
              </a:rPr>
              <a:t>застосування типового договору оренди майна комерційного призначення, що затверджений ПАТ «Укртелеком»</a:t>
            </a:r>
          </a:p>
          <a:p>
            <a:pPr marL="171450" lvl="1" indent="-171450">
              <a:buFont typeface="Calibri" panose="020F0502020204030204" pitchFamily="34" charset="0"/>
              <a:buChar char="‒"/>
            </a:pPr>
            <a:r>
              <a:rPr lang="uk-UA" sz="800" dirty="0">
                <a:solidFill>
                  <a:prstClr val="black"/>
                </a:solidFill>
              </a:rPr>
              <a:t>Орендар зобов’язується отримати доступ до телекомунікаційних послуг, а саме доступ до мережі Інтернет за технологіями (ADSL, </a:t>
            </a:r>
            <a:r>
              <a:rPr lang="uk-UA" sz="800" dirty="0" err="1">
                <a:solidFill>
                  <a:prstClr val="black"/>
                </a:solidFill>
              </a:rPr>
              <a:t>FTTx</a:t>
            </a:r>
            <a:r>
              <a:rPr lang="uk-UA" sz="800" dirty="0">
                <a:solidFill>
                  <a:prstClr val="black"/>
                </a:solidFill>
              </a:rPr>
              <a:t> або/та GPON), підписавши з ПАТ «Укртелеком» відповідний договір про надання таких послуг</a:t>
            </a:r>
          </a:p>
          <a:p>
            <a:pPr marL="171450" lvl="1" indent="-171450">
              <a:buFont typeface="Calibri" panose="020F0502020204030204" pitchFamily="34" charset="0"/>
              <a:buChar char="‒"/>
            </a:pPr>
            <a:r>
              <a:rPr lang="uk-UA" sz="800" dirty="0">
                <a:solidFill>
                  <a:schemeClr val="tx1"/>
                </a:solidFill>
              </a:rPr>
              <a:t>Орендар зобов’язується встановити в Орендованому майні технічні засоби обліку електричної енергії, а саме інтервальні (погодинні) лічильники з погодженими з ПАТ «Укртелеком» параметрами</a:t>
            </a:r>
          </a:p>
          <a:p>
            <a:pPr marL="171450" lvl="1" indent="-171450">
              <a:buFont typeface="Calibri" panose="020F0502020204030204" pitchFamily="34" charset="0"/>
              <a:buChar char="‒"/>
            </a:pPr>
            <a:r>
              <a:rPr lang="uk-UA" sz="800" dirty="0">
                <a:solidFill>
                  <a:schemeClr val="tx1"/>
                </a:solidFill>
              </a:rPr>
              <a:t>ПАТ «Укртелеком», як Організатор аукціону, має право дискваліфікувати учасника у разі, якщо він, або пов’язана з ним особа, має дебіторську заборгованість перед Товариством та/або має інший негативний досвід роботи з Товариством за іншими правочинами, а також у разі наявності хоча б одного випадку відмови даного учасника від підписання Протоколу торгів, або договору оренди за іншими аукціонами Організатора</a:t>
            </a:r>
            <a:r>
              <a:rPr lang="uk-UA" sz="800" dirty="0" smtClean="0">
                <a:solidFill>
                  <a:schemeClr val="tx1"/>
                </a:solidFill>
              </a:rPr>
              <a:t>.</a:t>
            </a:r>
          </a:p>
          <a:p>
            <a:pPr marL="0" lvl="1"/>
            <a:r>
              <a:rPr lang="ru-RU" sz="800" u="sng" dirty="0">
                <a:solidFill>
                  <a:schemeClr val="tx1"/>
                </a:solidFill>
              </a:rPr>
              <a:t>4.12. </a:t>
            </a:r>
            <a:r>
              <a:rPr lang="ru-RU" sz="800" u="sng" dirty="0" err="1">
                <a:solidFill>
                  <a:schemeClr val="tx1"/>
                </a:solidFill>
              </a:rPr>
              <a:t>Особливі</a:t>
            </a:r>
            <a:r>
              <a:rPr lang="ru-RU" sz="800" u="sng" dirty="0">
                <a:solidFill>
                  <a:schemeClr val="tx1"/>
                </a:solidFill>
              </a:rPr>
              <a:t> </a:t>
            </a:r>
            <a:r>
              <a:rPr lang="ru-RU" sz="800" u="sng" dirty="0" err="1">
                <a:solidFill>
                  <a:schemeClr val="tx1"/>
                </a:solidFill>
              </a:rPr>
              <a:t>умови</a:t>
            </a:r>
            <a:r>
              <a:rPr lang="ru-RU" sz="800" dirty="0">
                <a:solidFill>
                  <a:schemeClr val="tx1"/>
                </a:solidFill>
              </a:rPr>
              <a:t> – </a:t>
            </a:r>
            <a:r>
              <a:rPr lang="ru-RU" sz="800" dirty="0" err="1">
                <a:solidFill>
                  <a:schemeClr val="tx1"/>
                </a:solidFill>
              </a:rPr>
              <a:t>надання</a:t>
            </a:r>
            <a:r>
              <a:rPr lang="ru-RU" sz="800" dirty="0">
                <a:solidFill>
                  <a:schemeClr val="tx1"/>
                </a:solidFill>
              </a:rPr>
              <a:t> в </a:t>
            </a:r>
            <a:r>
              <a:rPr lang="ru-RU" sz="800" dirty="0" err="1">
                <a:solidFill>
                  <a:schemeClr val="tx1"/>
                </a:solidFill>
              </a:rPr>
              <a:t>оренду</a:t>
            </a:r>
            <a:r>
              <a:rPr lang="ru-RU" sz="800" dirty="0">
                <a:solidFill>
                  <a:schemeClr val="tx1"/>
                </a:solidFill>
              </a:rPr>
              <a:t> </a:t>
            </a:r>
            <a:r>
              <a:rPr lang="ru-RU" sz="800" dirty="0" err="1">
                <a:solidFill>
                  <a:schemeClr val="tx1"/>
                </a:solidFill>
              </a:rPr>
              <a:t>приміщень</a:t>
            </a:r>
            <a:r>
              <a:rPr lang="ru-RU" sz="800" dirty="0">
                <a:solidFill>
                  <a:schemeClr val="tx1"/>
                </a:solidFill>
              </a:rPr>
              <a:t> не </a:t>
            </a:r>
            <a:r>
              <a:rPr lang="ru-RU" sz="800" dirty="0" err="1">
                <a:solidFill>
                  <a:schemeClr val="tx1"/>
                </a:solidFill>
              </a:rPr>
              <a:t>раніше</a:t>
            </a:r>
            <a:r>
              <a:rPr lang="ru-RU" sz="800" dirty="0">
                <a:solidFill>
                  <a:schemeClr val="tx1"/>
                </a:solidFill>
              </a:rPr>
              <a:t> </a:t>
            </a:r>
            <a:r>
              <a:rPr lang="ru-RU" sz="800" dirty="0" smtClean="0">
                <a:solidFill>
                  <a:schemeClr val="tx1"/>
                </a:solidFill>
              </a:rPr>
              <a:t>21.03.2021 року.</a:t>
            </a:r>
            <a:endParaRPr lang="uk-UA" sz="800" dirty="0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25347" y="711473"/>
            <a:ext cx="9636134" cy="276999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1200" b="1" dirty="0" smtClean="0">
                <a:solidFill>
                  <a:schemeClr val="bg1"/>
                </a:solidFill>
              </a:rPr>
              <a:t>4.  Умови </a:t>
            </a:r>
            <a:r>
              <a:rPr lang="ru-RU" sz="1200" b="1" dirty="0" smtClean="0">
                <a:solidFill>
                  <a:schemeClr val="bg1"/>
                </a:solidFill>
              </a:rPr>
              <a:t>лоту</a:t>
            </a:r>
            <a:endParaRPr lang="ru-RU" sz="1200" b="1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4114" y="4534151"/>
            <a:ext cx="2415971" cy="452111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1200" b="1" dirty="0" smtClean="0">
                <a:solidFill>
                  <a:schemeClr val="bg1"/>
                </a:solidFill>
              </a:rPr>
              <a:t>5. Вимоги до учасників</a:t>
            </a:r>
            <a:endParaRPr lang="uk-UA" sz="1200" b="1" dirty="0">
              <a:solidFill>
                <a:schemeClr val="bg1"/>
              </a:solidFill>
            </a:endParaRPr>
          </a:p>
          <a:p>
            <a:pPr algn="ctr"/>
            <a:endParaRPr lang="ru-RU" sz="1138" b="1" dirty="0">
              <a:solidFill>
                <a:schemeClr val="bg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04114" y="5078735"/>
            <a:ext cx="2433002" cy="1690334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lvl="1"/>
            <a:r>
              <a:rPr lang="uk-UA" sz="1000" dirty="0" smtClean="0">
                <a:solidFill>
                  <a:schemeClr val="tx1"/>
                </a:solidFill>
              </a:rPr>
              <a:t>5.1</a:t>
            </a:r>
            <a:r>
              <a:rPr lang="uk-UA" sz="1000" dirty="0">
                <a:solidFill>
                  <a:schemeClr val="tx1"/>
                </a:solidFill>
              </a:rPr>
              <a:t>. До учасників електронного аукціону застосовуються умови, визначені Регламентом електронної торгової системи Prozorro.Продажі</a:t>
            </a:r>
            <a:endParaRPr lang="ru-RU" sz="1000" dirty="0">
              <a:solidFill>
                <a:schemeClr val="tx1"/>
              </a:solidFill>
            </a:endParaRPr>
          </a:p>
          <a:p>
            <a:pPr marL="0" lvl="1"/>
            <a:r>
              <a:rPr lang="uk-UA" sz="1000" dirty="0">
                <a:solidFill>
                  <a:schemeClr val="tx1"/>
                </a:solidFill>
              </a:rPr>
              <a:t>5</a:t>
            </a:r>
            <a:r>
              <a:rPr lang="uk-UA" sz="1000" dirty="0" smtClean="0">
                <a:solidFill>
                  <a:schemeClr val="tx1"/>
                </a:solidFill>
              </a:rPr>
              <a:t>.2</a:t>
            </a:r>
            <a:r>
              <a:rPr lang="uk-UA" sz="1000" dirty="0">
                <a:solidFill>
                  <a:schemeClr val="tx1"/>
                </a:solidFill>
              </a:rPr>
              <a:t>. Після оголошення результатів аукціону Переможець діє згідно та в терміни, визначені Регламентом електронної торгової системи Prozorro.Продажі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792632" y="4529373"/>
            <a:ext cx="4263559" cy="461665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1138" b="1" dirty="0">
                <a:solidFill>
                  <a:schemeClr val="bg1"/>
                </a:solidFill>
              </a:rPr>
              <a:t> </a:t>
            </a:r>
            <a:r>
              <a:rPr lang="uk-UA" sz="1138" b="1" dirty="0" smtClean="0">
                <a:solidFill>
                  <a:schemeClr val="bg1"/>
                </a:solidFill>
              </a:rPr>
              <a:t>6. </a:t>
            </a:r>
            <a:r>
              <a:rPr lang="uk-UA" sz="1200" b="1" dirty="0" smtClean="0">
                <a:solidFill>
                  <a:schemeClr val="bg1"/>
                </a:solidFill>
              </a:rPr>
              <a:t>Умови </a:t>
            </a:r>
            <a:r>
              <a:rPr lang="uk-UA" sz="1200" b="1" dirty="0">
                <a:solidFill>
                  <a:schemeClr val="bg1"/>
                </a:solidFill>
              </a:rPr>
              <a:t>дискваліфікації Учасника, що визначений переможцем Електронного аукціону</a:t>
            </a:r>
            <a:endParaRPr lang="ru-RU" sz="1200" b="1" dirty="0">
              <a:solidFill>
                <a:schemeClr val="bg1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801147" y="5055709"/>
            <a:ext cx="4263559" cy="1736385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lvl="1"/>
            <a:r>
              <a:rPr lang="uk-UA" sz="1000" dirty="0">
                <a:solidFill>
                  <a:schemeClr val="tx1"/>
                </a:solidFill>
              </a:rPr>
              <a:t>6</a:t>
            </a:r>
            <a:r>
              <a:rPr lang="uk-UA" sz="1000" dirty="0" smtClean="0">
                <a:solidFill>
                  <a:schemeClr val="tx1"/>
                </a:solidFill>
              </a:rPr>
              <a:t>.1</a:t>
            </a:r>
            <a:r>
              <a:rPr lang="uk-UA" sz="1000" dirty="0">
                <a:solidFill>
                  <a:schemeClr val="tx1"/>
                </a:solidFill>
              </a:rPr>
              <a:t>. В разі невиконання Переможцем викладених вище умов, право на оренду анулюється, а учасник, що не виконав свої зобов’язання відсторонюється від участі у подальших торгах ПАТ «Укртелеком» строком на 6 місяців</a:t>
            </a:r>
            <a:endParaRPr lang="ru-RU" sz="1000" dirty="0">
              <a:solidFill>
                <a:schemeClr val="tx1"/>
              </a:solidFill>
            </a:endParaRPr>
          </a:p>
          <a:p>
            <a:pPr marL="0" lvl="1"/>
            <a:r>
              <a:rPr lang="uk-UA" sz="1000" dirty="0">
                <a:solidFill>
                  <a:schemeClr val="tx1"/>
                </a:solidFill>
              </a:rPr>
              <a:t>6</a:t>
            </a:r>
            <a:r>
              <a:rPr lang="uk-UA" sz="1000" dirty="0" smtClean="0">
                <a:solidFill>
                  <a:schemeClr val="tx1"/>
                </a:solidFill>
              </a:rPr>
              <a:t>.2</a:t>
            </a:r>
            <a:r>
              <a:rPr lang="uk-UA" sz="1000" dirty="0">
                <a:solidFill>
                  <a:schemeClr val="tx1"/>
                </a:solidFill>
              </a:rPr>
              <a:t>. Наявність ознак здійснення незаконного підприємництва</a:t>
            </a:r>
            <a:endParaRPr lang="ru-RU" sz="1000" dirty="0">
              <a:solidFill>
                <a:schemeClr val="tx1"/>
              </a:solidFill>
            </a:endParaRPr>
          </a:p>
          <a:p>
            <a:pPr marL="0" lvl="1"/>
            <a:r>
              <a:rPr lang="uk-UA" sz="1000" dirty="0">
                <a:solidFill>
                  <a:schemeClr val="tx1"/>
                </a:solidFill>
              </a:rPr>
              <a:t>6</a:t>
            </a:r>
            <a:r>
              <a:rPr lang="uk-UA" sz="1000" dirty="0" smtClean="0">
                <a:solidFill>
                  <a:schemeClr val="tx1"/>
                </a:solidFill>
              </a:rPr>
              <a:t>.3</a:t>
            </a:r>
            <a:r>
              <a:rPr lang="uk-UA" sz="1000" dirty="0">
                <a:solidFill>
                  <a:schemeClr val="tx1"/>
                </a:solidFill>
              </a:rPr>
              <a:t>. Наявність інформації про факти здійснення Учасником (керівниками, засновниками юридичної особи, фізичною особою) шахрайських дій та інших злочинів відносно активів Товариства або їх причетність до таких дій</a:t>
            </a:r>
            <a:endParaRPr lang="ru-RU" sz="1000" dirty="0">
              <a:solidFill>
                <a:schemeClr val="tx1"/>
              </a:solidFill>
            </a:endParaRPr>
          </a:p>
          <a:p>
            <a:pPr marL="0" lvl="1"/>
            <a:r>
              <a:rPr lang="uk-UA" sz="1000" dirty="0">
                <a:solidFill>
                  <a:schemeClr val="tx1"/>
                </a:solidFill>
              </a:rPr>
              <a:t>6</a:t>
            </a:r>
            <a:r>
              <a:rPr lang="uk-UA" sz="1000" dirty="0" smtClean="0">
                <a:solidFill>
                  <a:schemeClr val="tx1"/>
                </a:solidFill>
              </a:rPr>
              <a:t>.4</a:t>
            </a:r>
            <a:r>
              <a:rPr lang="uk-UA" sz="1000" dirty="0">
                <a:solidFill>
                  <a:schemeClr val="tx1"/>
                </a:solidFill>
              </a:rPr>
              <a:t>. Наявність інформації про факти порушення кримінальних справ відносно Учасника, які можуть вплинути на визнання договору оренди не дійсним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328738" y="4534151"/>
            <a:ext cx="2418532" cy="452111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</a:rPr>
              <a:t>7. Контакт</a:t>
            </a:r>
            <a:r>
              <a:rPr lang="uk-UA" sz="1200" b="1" dirty="0">
                <a:solidFill>
                  <a:schemeClr val="bg1"/>
                </a:solidFill>
              </a:rPr>
              <a:t>і </a:t>
            </a:r>
            <a:r>
              <a:rPr lang="uk-UA" sz="1200" b="1" dirty="0" smtClean="0">
                <a:solidFill>
                  <a:schemeClr val="bg1"/>
                </a:solidFill>
              </a:rPr>
              <a:t>дані </a:t>
            </a:r>
            <a:r>
              <a:rPr lang="uk-UA" sz="1200" b="1" dirty="0">
                <a:solidFill>
                  <a:schemeClr val="bg1"/>
                </a:solidFill>
              </a:rPr>
              <a:t>з питань оренди</a:t>
            </a:r>
          </a:p>
          <a:p>
            <a:pPr algn="ctr"/>
            <a:endParaRPr lang="ru-RU" sz="1138" b="1" dirty="0">
              <a:solidFill>
                <a:schemeClr val="bg1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7328738" y="5052070"/>
            <a:ext cx="2407382" cy="1709928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uk-UA" sz="1000" dirty="0">
                <a:solidFill>
                  <a:schemeClr val="tx1"/>
                </a:solidFill>
              </a:rPr>
              <a:t>0800-509-100 – гаряча лінія</a:t>
            </a:r>
          </a:p>
          <a:p>
            <a:r>
              <a:rPr lang="uk-UA" sz="1000" dirty="0" smtClean="0">
                <a:solidFill>
                  <a:schemeClr val="tx1"/>
                </a:solidFill>
              </a:rPr>
              <a:t>091-114-04-65 </a:t>
            </a:r>
            <a:r>
              <a:rPr lang="uk-UA" sz="1000" dirty="0">
                <a:solidFill>
                  <a:schemeClr val="tx1"/>
                </a:solidFill>
              </a:rPr>
              <a:t>– корпоративний </a:t>
            </a:r>
            <a:endParaRPr lang="ru-RU" sz="1000" dirty="0">
              <a:solidFill>
                <a:schemeClr val="tx1"/>
              </a:solidFill>
            </a:endParaRPr>
          </a:p>
          <a:p>
            <a:r>
              <a:rPr lang="uk-UA" sz="1000" dirty="0" smtClean="0">
                <a:solidFill>
                  <a:schemeClr val="tx1"/>
                </a:solidFill>
              </a:rPr>
              <a:t>e-</a:t>
            </a:r>
            <a:r>
              <a:rPr lang="uk-UA" sz="1000" dirty="0" err="1" smtClean="0">
                <a:solidFill>
                  <a:schemeClr val="tx1"/>
                </a:solidFill>
              </a:rPr>
              <a:t>mail</a:t>
            </a:r>
            <a:r>
              <a:rPr lang="uk-UA" sz="1000" dirty="0">
                <a:solidFill>
                  <a:schemeClr val="tx1"/>
                </a:solidFill>
              </a:rPr>
              <a:t>: </a:t>
            </a:r>
            <a:r>
              <a:rPr lang="uk-UA" sz="1000" dirty="0">
                <a:hlinkClick r:id="rId3"/>
              </a:rPr>
              <a:t>property@ukrtelecom.ua</a:t>
            </a:r>
            <a:endParaRPr lang="en-US" sz="1000" dirty="0"/>
          </a:p>
        </p:txBody>
      </p:sp>
      <p:sp>
        <p:nvSpPr>
          <p:cNvPr id="14" name="Заголовок 117"/>
          <p:cNvSpPr txBox="1">
            <a:spLocks/>
          </p:cNvSpPr>
          <p:nvPr/>
        </p:nvSpPr>
        <p:spPr>
          <a:xfrm>
            <a:off x="211536" y="97032"/>
            <a:ext cx="8795481" cy="51464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uk-UA" sz="1625" b="1" dirty="0" smtClean="0">
                <a:solidFill>
                  <a:srgbClr val="00BCDF"/>
                </a:solidFill>
                <a:latin typeface="Arial" pitchFamily="34" charset="0"/>
                <a:cs typeface="Arial" pitchFamily="34" charset="0"/>
              </a:rPr>
              <a:t>Оренда – </a:t>
            </a:r>
            <a:r>
              <a:rPr lang="uk-UA" sz="1625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багатофункціональні приміщення 1-го поверху площею 553,50 </a:t>
            </a:r>
            <a:r>
              <a:rPr lang="uk-UA" sz="1625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кв.м</a:t>
            </a:r>
            <a:r>
              <a:rPr lang="uk-UA" sz="1625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br>
              <a:rPr lang="uk-UA" sz="1625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uk-UA" sz="1625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Вінницька обл., м. Вінниця, вул. Соборна, 10 (П)</a:t>
            </a:r>
          </a:p>
        </p:txBody>
      </p:sp>
    </p:spTree>
    <p:extLst>
      <p:ext uri="{BB962C8B-B14F-4D97-AF65-F5344CB8AC3E}">
        <p14:creationId xmlns:p14="http://schemas.microsoft.com/office/powerpoint/2010/main" val="3781695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1136</TotalTime>
  <Words>939</Words>
  <Application>Microsoft Office PowerPoint</Application>
  <PresentationFormat>Лист A4 (210x297 мм)</PresentationFormat>
  <Paragraphs>61</Paragraphs>
  <Slides>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Тема Office</vt:lpstr>
      <vt:lpstr>Оренда – багатофункціональні приміщення 1-го поверху площею 553,50 кв.м.  Вінницька обл., м. Вінниця, вул. Соборна, 10 (П)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Аукционы через систему Prozorro</dc:title>
  <dc:creator>Діденко Ірина Сергіївна</dc:creator>
  <cp:lastModifiedBy>Тельнюк Павло Сергійович</cp:lastModifiedBy>
  <cp:revision>170</cp:revision>
  <cp:lastPrinted>2020-02-20T08:13:07Z</cp:lastPrinted>
  <dcterms:created xsi:type="dcterms:W3CDTF">2019-11-21T09:34:41Z</dcterms:created>
  <dcterms:modified xsi:type="dcterms:W3CDTF">2021-03-02T11:07:00Z</dcterms:modified>
</cp:coreProperties>
</file>