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"/>
  </p:notesMasterIdLst>
  <p:sldIdLst>
    <p:sldId id="266" r:id="rId2"/>
    <p:sldId id="267" r:id="rId3"/>
    <p:sldId id="265" r:id="rId4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EF3C6B"/>
    <a:srgbClr val="F69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18" autoAdjust="0"/>
    <p:restoredTop sz="94660"/>
  </p:normalViewPr>
  <p:slideViewPr>
    <p:cSldViewPr snapToGrid="0">
      <p:cViewPr>
        <p:scale>
          <a:sx n="90" d="100"/>
          <a:sy n="90" d="100"/>
        </p:scale>
        <p:origin x="738" y="-654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2256F-B0B8-4140-A8E6-E3B748184422}" type="datetimeFigureOut">
              <a:rPr lang="uk-UA" smtClean="0"/>
              <a:t>22.06.2021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34BF0-36F8-4099-BD70-13FD4438D3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044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34BF0-36F8-4099-BD70-13FD4438D3F7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281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34BF0-36F8-4099-BD70-13FD4438D3F7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124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92ED-B67C-4EBB-A272-33D91F681314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F9F9-AE2C-43C8-9AC8-D420AAF86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1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92ED-B67C-4EBB-A272-33D91F681314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F9F9-AE2C-43C8-9AC8-D420AAF86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49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92ED-B67C-4EBB-A272-33D91F681314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F9F9-AE2C-43C8-9AC8-D420AAF86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58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92ED-B67C-4EBB-A272-33D91F681314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F9F9-AE2C-43C8-9AC8-D420AAF86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9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92ED-B67C-4EBB-A272-33D91F681314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F9F9-AE2C-43C8-9AC8-D420AAF86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8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92ED-B67C-4EBB-A272-33D91F681314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F9F9-AE2C-43C8-9AC8-D420AAF86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3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92ED-B67C-4EBB-A272-33D91F681314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F9F9-AE2C-43C8-9AC8-D420AAF86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25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92ED-B67C-4EBB-A272-33D91F681314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F9F9-AE2C-43C8-9AC8-D420AAF86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85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92ED-B67C-4EBB-A272-33D91F681314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F9F9-AE2C-43C8-9AC8-D420AAF86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7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92ED-B67C-4EBB-A272-33D91F681314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F9F9-AE2C-43C8-9AC8-D420AAF86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81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92ED-B67C-4EBB-A272-33D91F681314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F9F9-AE2C-43C8-9AC8-D420AAF86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66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A92ED-B67C-4EBB-A272-33D91F681314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F9F9-AE2C-43C8-9AC8-D420AAF86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8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roperty@ukrtelecom.u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250135" y="673961"/>
            <a:ext cx="9377598" cy="0"/>
          </a:xfrm>
          <a:prstGeom prst="line">
            <a:avLst/>
          </a:prstGeom>
          <a:ln w="38100">
            <a:solidFill>
              <a:srgbClr val="00BC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17"/>
          <p:cNvSpPr>
            <a:spLocks noGrp="1"/>
          </p:cNvSpPr>
          <p:nvPr>
            <p:ph type="title"/>
          </p:nvPr>
        </p:nvSpPr>
        <p:spPr>
          <a:xfrm>
            <a:off x="211536" y="97032"/>
            <a:ext cx="8891015" cy="5146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>
                <a:solidFill>
                  <a:srgbClr val="00BCDF"/>
                </a:solidFill>
                <a:latin typeface="Arial" pitchFamily="34" charset="0"/>
                <a:cs typeface="Arial" pitchFamily="34" charset="0"/>
              </a:rPr>
              <a:t>Оренда –  </a:t>
            </a:r>
            <a:r>
              <a:rPr lang="ru-RU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частина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приміщень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-го поверху, </a:t>
            </a:r>
            <a:r>
              <a:rPr lang="ru-RU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площею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204,80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м. кв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(В)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Київська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обл., м.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uk-UA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іла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Церква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вул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Дачна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uk-UA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489" y="862412"/>
            <a:ext cx="5277106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1. Фото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552" y="183604"/>
            <a:ext cx="643229" cy="42603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660916" y="1186498"/>
            <a:ext cx="4051400" cy="275170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</a:pP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Пропонуються </a:t>
            </a:r>
            <a:r>
              <a:rPr lang="uk-UA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оренди приміщення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2-го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поверху площею 204,8 </a:t>
            </a:r>
            <a:r>
              <a:rPr lang="uk-UA" sz="10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кв.м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Будівля розташована в північній частині міста Біла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Церква поруч з парком «Олександрія», </a:t>
            </a:r>
            <a:r>
              <a:rPr lang="uk-UA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розвинена інфраструктура, зупинки маршрутного транспорту, супермаркети, кафе, банківські установи.  Фасадний вхід та зручний під’їзд до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будівлі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uk-UA" sz="1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</a:t>
            </a:r>
          </a:p>
          <a:p>
            <a:pPr marL="139310" indent="-139310"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 поверхів –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4;</a:t>
            </a:r>
            <a:endParaRPr lang="uk-U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310" indent="-139310"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опалення централізоване (міське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uk-U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310" indent="-139310"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земельна ділянка –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0,3573 </a:t>
            </a:r>
            <a:r>
              <a:rPr lang="uk-UA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139310" indent="-139310">
              <a:buFont typeface="Arial" panose="020B0604020202020204" pitchFamily="34" charset="0"/>
              <a:buChar char="•"/>
            </a:pP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загальна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майнового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комплексу –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3216,10 </a:t>
            </a:r>
            <a:r>
              <a:rPr lang="uk-UA" sz="1000" dirty="0">
                <a:solidFill>
                  <a:schemeClr val="bg1">
                    <a:lumMod val="50000"/>
                  </a:schemeClr>
                </a:solidFill>
              </a:rPr>
              <a:t>м</a:t>
            </a:r>
            <a:r>
              <a:rPr lang="uk-UA" sz="10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139310" indent="-139310"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сан. вузол, каналізація, водопостачання –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присутні на поверс</a:t>
            </a:r>
            <a:r>
              <a:rPr lang="uk-UA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uk-U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60917" y="855059"/>
            <a:ext cx="4039791" cy="27699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2. Опис лоту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0916" y="4002527"/>
            <a:ext cx="4072747" cy="27699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3. Ключові умови лоту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789460"/>
              </p:ext>
            </p:extLst>
          </p:nvPr>
        </p:nvGraphicFramePr>
        <p:xfrm>
          <a:off x="5673034" y="4303376"/>
          <a:ext cx="4072747" cy="242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6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9812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000" b="1" kern="12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Адреса: </a:t>
                      </a:r>
                      <a:r>
                        <a:rPr lang="ru-RU" sz="1000" b="0" kern="12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09113, </a:t>
                      </a:r>
                      <a:r>
                        <a:rPr lang="ru-RU" sz="1000" b="0" kern="120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Київська</a:t>
                      </a:r>
                      <a:r>
                        <a:rPr lang="ru-RU" sz="1000" b="0" kern="12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обл., м. </a:t>
                      </a:r>
                      <a:r>
                        <a:rPr lang="ru-RU" sz="1000" b="0" kern="120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Біла</a:t>
                      </a:r>
                      <a:r>
                        <a:rPr lang="ru-RU" sz="1000" b="0" kern="12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kern="12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Церква</a:t>
                      </a:r>
                      <a:r>
                        <a:rPr lang="ru-RU" sz="1000" b="0" kern="12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kern="120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вул</a:t>
                      </a:r>
                      <a:r>
                        <a:rPr lang="ru-RU" sz="1000" b="0" kern="12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b="0" kern="120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Дачна</a:t>
                      </a:r>
                      <a:r>
                        <a:rPr lang="ru-RU" sz="1000" b="0" kern="12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</a:t>
                      </a:r>
                      <a:endParaRPr lang="uk-UA" sz="1000" b="0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812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000" b="1" kern="12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Назва:</a:t>
                      </a:r>
                      <a:r>
                        <a:rPr lang="uk-UA" sz="1000" b="0" kern="12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частина </a:t>
                      </a:r>
                      <a:r>
                        <a:rPr lang="ru-RU" sz="1000" b="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приміщень</a:t>
                      </a:r>
                      <a:r>
                        <a:rPr lang="ru-RU" sz="1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2-го поверху </a:t>
                      </a:r>
                      <a:r>
                        <a:rPr lang="ru-RU" sz="1000" b="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площею</a:t>
                      </a:r>
                      <a:r>
                        <a:rPr lang="ru-RU" sz="1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1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ru-RU" sz="1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 кв.</a:t>
                      </a:r>
                      <a:endParaRPr lang="uk-UA" sz="1000" b="0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8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000" b="1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загальна, кв.</a:t>
                      </a:r>
                      <a:r>
                        <a:rPr lang="uk-UA" sz="1000" b="1" kern="12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 </a:t>
                      </a:r>
                      <a:endParaRPr lang="uk-UA" sz="1000" b="1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000" b="0" kern="12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3216,10</a:t>
                      </a:r>
                      <a:endParaRPr lang="uk-UA" sz="1000" b="0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пропонована до оренди, кв. м.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000" b="0" kern="12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204,80</a:t>
                      </a:r>
                      <a:endParaRPr lang="en-US" sz="1000" b="0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Початкова ставка оренди за 1 кв.</a:t>
                      </a:r>
                      <a:r>
                        <a:rPr lang="uk-UA" sz="1000" b="1" kern="12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</a:t>
                      </a:r>
                      <a:r>
                        <a:rPr lang="uk-UA" sz="1000" b="1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грн. з ПДВ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000" b="0" kern="12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118,50</a:t>
                      </a:r>
                      <a:endParaRPr lang="uk-UA" sz="1000" b="0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9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Початкова орендна плата в 1 міс, грн. з ПДВ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000" b="0" kern="12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24 268,80</a:t>
                      </a:r>
                      <a:endParaRPr lang="uk-UA" sz="1000" b="0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Розмір гарантійного внеску, грн. з ПДВ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000" b="0" kern="1200" noProof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14 561,28</a:t>
                      </a:r>
                      <a:endParaRPr lang="uk-UA" sz="1000" b="0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Крок аукціону, грн. з ПДВ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000" b="0" kern="12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250,00</a:t>
                      </a:r>
                      <a:endParaRPr lang="uk-UA" sz="1000" b="0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98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оцінці наданих конкурсних пропозицій застосовуватиметься критерій – найвища ціна 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uk-UA" sz="1000" b="0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34" y="1186498"/>
            <a:ext cx="3797992" cy="24488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954" y="3303048"/>
            <a:ext cx="2754352" cy="379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3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250135" y="673961"/>
            <a:ext cx="9377598" cy="0"/>
          </a:xfrm>
          <a:prstGeom prst="line">
            <a:avLst/>
          </a:prstGeom>
          <a:ln w="38100">
            <a:solidFill>
              <a:srgbClr val="00BC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6489" y="862412"/>
            <a:ext cx="9411244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1. Фото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552" y="183604"/>
            <a:ext cx="643229" cy="4260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D35D98F-F726-4274-A23D-67BBCCBC00F5}"/>
              </a:ext>
            </a:extLst>
          </p:cNvPr>
          <p:cNvSpPr txBox="1"/>
          <p:nvPr/>
        </p:nvSpPr>
        <p:spPr>
          <a:xfrm>
            <a:off x="211537" y="1189361"/>
            <a:ext cx="2434009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2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поверх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02399" y="2900163"/>
            <a:ext cx="4435973" cy="22084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3013" y="4154810"/>
            <a:ext cx="2221862" cy="16511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8113" y="4135025"/>
            <a:ext cx="2240686" cy="1666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3420" y="1747234"/>
            <a:ext cx="2246995" cy="16852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3974" y="1774796"/>
            <a:ext cx="2252193" cy="16353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0008" y="1748534"/>
            <a:ext cx="2257395" cy="16930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8114" y="1760971"/>
            <a:ext cx="2258149" cy="16689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9160" y="4132498"/>
            <a:ext cx="2219091" cy="16930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3087" y="4153920"/>
            <a:ext cx="2219092" cy="1650200"/>
          </a:xfrm>
          <a:prstGeom prst="rect">
            <a:avLst/>
          </a:prstGeom>
        </p:spPr>
      </p:pic>
      <p:sp>
        <p:nvSpPr>
          <p:cNvPr id="17" name="Заголовок 117"/>
          <p:cNvSpPr>
            <a:spLocks noGrp="1"/>
          </p:cNvSpPr>
          <p:nvPr>
            <p:ph type="title"/>
          </p:nvPr>
        </p:nvSpPr>
        <p:spPr>
          <a:xfrm>
            <a:off x="211536" y="97032"/>
            <a:ext cx="8891015" cy="5146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>
                <a:solidFill>
                  <a:srgbClr val="00BCDF"/>
                </a:solidFill>
                <a:latin typeface="Arial" pitchFamily="34" charset="0"/>
                <a:cs typeface="Arial" pitchFamily="34" charset="0"/>
              </a:rPr>
              <a:t>Оренда –  </a:t>
            </a:r>
            <a:r>
              <a:rPr lang="ru-RU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частина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приміщень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-го поверху, </a:t>
            </a:r>
            <a:r>
              <a:rPr lang="ru-RU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площею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204,80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м. кв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(В)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Київська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обл., м.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uk-UA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іла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Церква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вул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Дачна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uk-UA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8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 flipV="1">
            <a:off x="108367" y="654835"/>
            <a:ext cx="9581543" cy="9486"/>
          </a:xfrm>
          <a:prstGeom prst="line">
            <a:avLst/>
          </a:prstGeom>
          <a:ln w="38100">
            <a:solidFill>
              <a:srgbClr val="00BC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018" y="115365"/>
            <a:ext cx="643229" cy="42603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21117" y="928216"/>
            <a:ext cx="9621923" cy="36563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lang="uk-UA" sz="900" u="sng" dirty="0">
                <a:solidFill>
                  <a:schemeClr val="bg1">
                    <a:lumMod val="50000"/>
                  </a:schemeClr>
                </a:solidFill>
              </a:rPr>
              <a:t>4.1. Оренда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 об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’</a:t>
            </a:r>
            <a:r>
              <a:rPr lang="uk-UA" sz="900" dirty="0" err="1">
                <a:solidFill>
                  <a:schemeClr val="bg1">
                    <a:lumMod val="50000"/>
                  </a:schemeClr>
                </a:solidFill>
              </a:rPr>
              <a:t>єкту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 нерухомого майна (далі - ОНМ) 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uk-UA" sz="900" u="sng" dirty="0">
                <a:solidFill>
                  <a:schemeClr val="bg1">
                    <a:lumMod val="50000"/>
                  </a:schemeClr>
                </a:solidFill>
              </a:rPr>
              <a:t>4.2. Ставка оренди за 1 м</a:t>
            </a:r>
            <a:r>
              <a:rPr lang="uk-UA" sz="900" u="sng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uk-UA" sz="900" u="sng" dirty="0">
                <a:solidFill>
                  <a:schemeClr val="bg1">
                    <a:lumMod val="50000"/>
                  </a:schemeClr>
                </a:solidFill>
              </a:rPr>
              <a:t> майна</a:t>
            </a:r>
            <a:r>
              <a:rPr lang="ru-RU" sz="900" u="sng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uk-UA" sz="900" u="sng" dirty="0">
                <a:solidFill>
                  <a:schemeClr val="bg1">
                    <a:lumMod val="50000"/>
                  </a:schemeClr>
                </a:solidFill>
              </a:rPr>
              <a:t>в місяць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 – зазначена з урахуванням ПДВ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uk-UA" sz="900" u="sng" dirty="0">
                <a:solidFill>
                  <a:schemeClr val="bg1">
                    <a:lumMod val="50000"/>
                  </a:schemeClr>
                </a:solidFill>
              </a:rPr>
              <a:t>4.3. Комунальні послуги, в місяць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 – Орендар сплачує в повному обсязі всі комунальні платежі по будівлі, а саме: 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- Електропостачання – за показниками лічильників згідно обсягу фактичного споживання;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- Водопостачання, теплопостачання – за показниками лічильників згідно обсягу фактичного споживання;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- Послуги з утримання будівлі - не менше </a:t>
            </a:r>
            <a:r>
              <a:rPr lang="uk-UA" sz="900" dirty="0" smtClean="0">
                <a:solidFill>
                  <a:schemeClr val="bg1">
                    <a:lumMod val="50000"/>
                  </a:schemeClr>
                </a:solidFill>
              </a:rPr>
              <a:t>1,02 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грн. </a:t>
            </a:r>
            <a:r>
              <a:rPr lang="uk-UA" sz="900" dirty="0" smtClean="0">
                <a:solidFill>
                  <a:schemeClr val="bg1">
                    <a:lumMod val="50000"/>
                  </a:schemeClr>
                </a:solidFill>
              </a:rPr>
              <a:t>(одна гривня 02 копійки) 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з ПДВ за 1 м</a:t>
            </a:r>
            <a:r>
              <a:rPr lang="uk-UA" sz="9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 орендованої площі, а саме</a:t>
            </a:r>
            <a:r>
              <a:rPr lang="uk-UA" sz="9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пожежна охорона - не менше </a:t>
            </a:r>
            <a:r>
              <a:rPr lang="uk-UA" sz="900" dirty="0" smtClean="0">
                <a:solidFill>
                  <a:schemeClr val="bg1">
                    <a:lumMod val="50000"/>
                  </a:schemeClr>
                </a:solidFill>
              </a:rPr>
              <a:t>0,02 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грн з ПДВ за 1 м</a:t>
            </a:r>
            <a:r>
              <a:rPr lang="uk-UA" sz="9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uk-UA" sz="900" dirty="0" err="1">
                <a:solidFill>
                  <a:schemeClr val="bg1">
                    <a:lumMod val="50000"/>
                  </a:schemeClr>
                </a:solidFill>
              </a:rPr>
              <a:t>тех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. обслуговування автоматичного водозабезпечення -  не менше 0,05 грн з ПДВ за 1 м</a:t>
            </a:r>
            <a:r>
              <a:rPr lang="uk-UA" sz="9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; витрати на обслуговування та експлуатацію електромереж та електрообладнання – не менше 0,95 грн з ПДВ за 1 м</a:t>
            </a:r>
            <a:r>
              <a:rPr lang="uk-UA" sz="9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;  прибирання приміщень – </a:t>
            </a:r>
            <a:r>
              <a:rPr lang="uk-UA" sz="900" dirty="0" smtClean="0">
                <a:solidFill>
                  <a:schemeClr val="bg1">
                    <a:lumMod val="50000"/>
                  </a:schemeClr>
                </a:solidFill>
              </a:rPr>
              <a:t>за рахунок орендаря; 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прибирання загальної території –  за рахунок орендаря; вивіз сміття – </a:t>
            </a:r>
            <a:r>
              <a:rPr lang="uk-UA" sz="900" dirty="0" smtClean="0">
                <a:solidFill>
                  <a:schemeClr val="bg1">
                    <a:lumMod val="50000"/>
                  </a:schemeClr>
                </a:solidFill>
              </a:rPr>
              <a:t>за рахунок орендаря 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грн з ПДВ за 1 м</a:t>
            </a:r>
            <a:r>
              <a:rPr lang="uk-UA" sz="9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0" lvl="1"/>
            <a:r>
              <a:rPr lang="uk-UA" sz="900" u="sng" dirty="0">
                <a:solidFill>
                  <a:schemeClr val="bg1">
                    <a:lumMod val="50000"/>
                  </a:schemeClr>
                </a:solidFill>
              </a:rPr>
              <a:t>4.4. Розмір плати за комунальні послуги та послуги з утримання комерційної нерухомості може бути змінений у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 разі зміни або запровадження нових цін, тарифів на комунальні послуги, введення інших обов’язкових зборів і платежів згідно з законодавством України. </a:t>
            </a:r>
            <a:r>
              <a:rPr lang="uk-UA" sz="900" u="sng" dirty="0">
                <a:solidFill>
                  <a:schemeClr val="bg1">
                    <a:lumMod val="50000"/>
                  </a:schemeClr>
                </a:solidFill>
              </a:rPr>
              <a:t>Податки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 – суму податку на нерухомість та орендну плату за землю включено до складу орендної плати. Додатково Орендарем не компенсуються.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ru-RU" sz="900" u="sng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en-US" sz="900" u="sng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ru-RU" sz="900" u="sng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sz="900" u="sng" dirty="0" err="1">
                <a:solidFill>
                  <a:schemeClr val="bg1">
                    <a:lumMod val="50000"/>
                  </a:schemeClr>
                </a:solidFill>
              </a:rPr>
              <a:t>Коефіцієнт</a:t>
            </a:r>
            <a:r>
              <a:rPr lang="ru-RU" sz="900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900" u="sng" dirty="0" err="1">
                <a:solidFill>
                  <a:schemeClr val="bg1">
                    <a:lumMod val="50000"/>
                  </a:schemeClr>
                </a:solidFill>
              </a:rPr>
              <a:t>використання</a:t>
            </a:r>
            <a:r>
              <a:rPr lang="ru-RU" sz="900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900" u="sng" dirty="0" err="1">
                <a:solidFill>
                  <a:schemeClr val="bg1">
                    <a:lumMod val="50000"/>
                  </a:schemeClr>
                </a:solidFill>
              </a:rPr>
              <a:t>загальних</a:t>
            </a:r>
            <a:r>
              <a:rPr lang="ru-RU" sz="900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900" u="sng" dirty="0" err="1">
                <a:solidFill>
                  <a:schemeClr val="bg1">
                    <a:lumMod val="50000"/>
                  </a:schemeClr>
                </a:solidFill>
              </a:rPr>
              <a:t>площ</a:t>
            </a:r>
            <a:r>
              <a:rPr lang="ru-RU" sz="900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</a:rPr>
              <a:t>застосовується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 при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</a:rPr>
              <a:t>визначенні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</a:rPr>
              <a:t>розміру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</a:rPr>
              <a:t>орендної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 плати за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</a:rPr>
              <a:t>приміщення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</a:rPr>
              <a:t>що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</a:rPr>
              <a:t>підлягають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</a:rPr>
              <a:t>передачі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 в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</a:rPr>
              <a:t>оренду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 та становить 10 (десять) %.</a:t>
            </a:r>
            <a:endParaRPr lang="uk-UA" sz="9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uk-UA" sz="900" u="sng" dirty="0">
                <a:solidFill>
                  <a:schemeClr val="bg1">
                    <a:lumMod val="50000"/>
                  </a:schemeClr>
                </a:solidFill>
              </a:rPr>
              <a:t>4.6. Термін оренди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роки 11 м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І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</a:rPr>
              <a:t>сяців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Після спливу терміну оренди за договором  проводиться новий аукціон, за результатами якого визначається Орендар на наступний строк оренди </a:t>
            </a:r>
            <a:endParaRPr lang="uk-UA" sz="9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uk-UA" sz="900" u="sng" dirty="0" smtClean="0">
                <a:solidFill>
                  <a:schemeClr val="bg1">
                    <a:lumMod val="50000"/>
                  </a:schemeClr>
                </a:solidFill>
              </a:rPr>
              <a:t>4.7</a:t>
            </a:r>
            <a:r>
              <a:rPr lang="uk-UA" sz="900" u="sng" dirty="0">
                <a:solidFill>
                  <a:schemeClr val="bg1">
                    <a:lumMod val="50000"/>
                  </a:schemeClr>
                </a:solidFill>
              </a:rPr>
              <a:t>. Індексація оренди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 – щорічне підвищення орендної плати на 10%, починаючи з </a:t>
            </a:r>
            <a:r>
              <a:rPr lang="uk-UA" sz="900" dirty="0" smtClean="0">
                <a:solidFill>
                  <a:schemeClr val="bg1">
                    <a:lumMod val="50000"/>
                  </a:schemeClr>
                </a:solidFill>
              </a:rPr>
              <a:t>13-го місяця оренди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uk-UA" sz="900" u="sng" dirty="0">
                <a:solidFill>
                  <a:schemeClr val="bg1">
                    <a:lumMod val="50000"/>
                  </a:schemeClr>
                </a:solidFill>
              </a:rPr>
              <a:t>4.8</a:t>
            </a:r>
            <a:r>
              <a:rPr lang="en-US" sz="900" u="sng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uk-UA" sz="900" u="sng" dirty="0">
                <a:solidFill>
                  <a:schemeClr val="bg1">
                    <a:lumMod val="50000"/>
                  </a:schemeClr>
                </a:solidFill>
              </a:rPr>
              <a:t>Орендні канікули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uk-UA" sz="900" dirty="0" smtClean="0">
                <a:solidFill>
                  <a:schemeClr val="bg1">
                    <a:lumMod val="50000"/>
                  </a:schemeClr>
                </a:solidFill>
              </a:rPr>
              <a:t>з перш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о</a:t>
            </a:r>
            <a:r>
              <a:rPr lang="uk-UA" sz="900" dirty="0" smtClean="0">
                <a:solidFill>
                  <a:schemeClr val="bg1">
                    <a:lumMod val="50000"/>
                  </a:schemeClr>
                </a:solidFill>
              </a:rPr>
              <a:t>го по другий місяць (включно) орендар 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сплачує 50% місячної орендної ставки та 100% витрати утримання та комунальні 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послуги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uk-UA" sz="900" u="sng" dirty="0">
                <a:solidFill>
                  <a:schemeClr val="bg1">
                    <a:lumMod val="50000"/>
                  </a:schemeClr>
                </a:solidFill>
              </a:rPr>
              <a:t>4.9. Ремонт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 під власні потреби здійснюється силами та за рахунок Орендаря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uk-UA" sz="900" u="sng" dirty="0">
                <a:solidFill>
                  <a:schemeClr val="bg1">
                    <a:lumMod val="50000"/>
                  </a:schemeClr>
                </a:solidFill>
              </a:rPr>
              <a:t>4.10. Передача нерухомого майна</a:t>
            </a:r>
            <a:r>
              <a:rPr lang="uk-UA" sz="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900" dirty="0">
                <a:solidFill>
                  <a:schemeClr val="bg1">
                    <a:lumMod val="50000"/>
                  </a:schemeClr>
                </a:solidFill>
              </a:rPr>
              <a:t>– здійснюється після сплати Орендарем грошової суми застави в розмірі не менше ніж сума місячної орендної плати. 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uk-UA" sz="900" u="sng" dirty="0">
                <a:solidFill>
                  <a:schemeClr val="bg1">
                    <a:lumMod val="50000"/>
                  </a:schemeClr>
                </a:solidFill>
              </a:rPr>
              <a:t>4.11. </a:t>
            </a:r>
            <a:r>
              <a:rPr lang="ru-RU" sz="900" u="sng" dirty="0" err="1">
                <a:solidFill>
                  <a:prstClr val="white">
                    <a:lumMod val="50000"/>
                  </a:prstClr>
                </a:solidFill>
              </a:rPr>
              <a:t>Застосування</a:t>
            </a:r>
            <a:r>
              <a:rPr lang="ru-RU" sz="900" u="sng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типового договору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оренди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майна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комерційного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призначення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що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затверджений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</a:rPr>
              <a:t>АТ 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«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Укртелеком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». </a:t>
            </a:r>
          </a:p>
          <a:p>
            <a:pPr marL="0" lvl="1"/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-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Орендар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зобов’язується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отримати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доступ до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телекомунікаційних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послуг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, а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саме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доступ до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мережі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Інтернет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за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технологіями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(ADSL,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FTTx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або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/та GPON),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підписавши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з 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</a:rPr>
              <a:t>АТ 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«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Укртелеком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»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відповідний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договір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про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надання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таких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послуг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marL="0" lvl="1"/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-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Орендар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зобов’язується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встановити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в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Орендованому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майні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технічні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засоби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обліку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електричної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енергії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, а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саме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інтервальні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(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погодинні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)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лічильники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з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погодженими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з 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</a:rPr>
              <a:t>АТ 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«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Укртелеком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» параметрами</a:t>
            </a:r>
          </a:p>
          <a:p>
            <a:pPr marL="0" lvl="1"/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- 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</a:rPr>
              <a:t>АТ 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«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Укртелеком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», як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Організатор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аукціону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має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право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дискваліфікувати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учасника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 smtClean="0">
                <a:solidFill>
                  <a:prstClr val="white">
                    <a:lumMod val="50000"/>
                  </a:prstClr>
                </a:solidFill>
              </a:rPr>
              <a:t>строком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</a:rPr>
              <a:t> на 2 </a:t>
            </a:r>
            <a:r>
              <a:rPr lang="ru-RU" sz="900" dirty="0" err="1" smtClean="0">
                <a:solidFill>
                  <a:prstClr val="white">
                    <a:lumMod val="50000"/>
                  </a:prstClr>
                </a:solidFill>
              </a:rPr>
              <a:t>місяці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</a:rPr>
              <a:t> у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разі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якщо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він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або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пов’язана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з ним особа,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має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дебіторську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заборгованість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перед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Товариством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та/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або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має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інший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негативний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досвід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роботи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з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Товариством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за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іншими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правочинами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, а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також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у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разі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наявності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хоча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б одного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випадку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відмови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даного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учасника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від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підписання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Протоколу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торгів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або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договору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оренди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за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іншими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аукціонами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900" dirty="0" err="1">
                <a:solidFill>
                  <a:prstClr val="white">
                    <a:lumMod val="50000"/>
                  </a:prstClr>
                </a:solidFill>
              </a:rPr>
              <a:t>Організатора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</a:rPr>
              <a:t>.</a:t>
            </a:r>
            <a:endParaRPr lang="uk-UA" sz="900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9162" y="670570"/>
            <a:ext cx="9636134" cy="27699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4.  </a:t>
            </a:r>
            <a:r>
              <a:rPr lang="uk-UA" sz="1200" b="1">
                <a:solidFill>
                  <a:schemeClr val="bg1"/>
                </a:solidFill>
              </a:rPr>
              <a:t>Умови </a:t>
            </a:r>
            <a:r>
              <a:rPr lang="ru-RU" sz="1200" b="1" dirty="0">
                <a:solidFill>
                  <a:schemeClr val="bg1"/>
                </a:solidFill>
              </a:rPr>
              <a:t>лоту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367" y="4576235"/>
            <a:ext cx="2415971" cy="45211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5. Вимоги до учасників</a:t>
            </a:r>
          </a:p>
          <a:p>
            <a:pPr algn="ctr"/>
            <a:endParaRPr lang="ru-RU" sz="1138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9851" y="5090273"/>
            <a:ext cx="2433002" cy="16903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lang="uk-UA" sz="1000" dirty="0">
                <a:solidFill>
                  <a:schemeClr val="bg1">
                    <a:lumMod val="50000"/>
                  </a:schemeClr>
                </a:solidFill>
              </a:rPr>
              <a:t>5.1. До учасників електронного аукціону застосовуються умови, визначені Регламентом електронної торгової системи Prozorro.Продажі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uk-UA" sz="1000" dirty="0">
                <a:solidFill>
                  <a:schemeClr val="bg1">
                    <a:lumMod val="50000"/>
                  </a:schemeClr>
                </a:solidFill>
              </a:rPr>
              <a:t>5.2. Після оголошення результатів аукціону Переможець діє згідно та в терміни, визначені Регламентом електронної торгової системи Prozorro.Продажі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51388" y="4584992"/>
            <a:ext cx="4263559" cy="4616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138" b="1" dirty="0">
                <a:solidFill>
                  <a:schemeClr val="bg1"/>
                </a:solidFill>
              </a:rPr>
              <a:t> 6. </a:t>
            </a:r>
            <a:r>
              <a:rPr lang="uk-UA" sz="1200" b="1" dirty="0">
                <a:solidFill>
                  <a:schemeClr val="bg1"/>
                </a:solidFill>
              </a:rPr>
              <a:t>Умови дискваліфікації Учасника, що визначений переможцем Електронного аукціону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51388" y="5090273"/>
            <a:ext cx="4263559" cy="173638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lang="uk-UA" sz="1000" dirty="0">
                <a:solidFill>
                  <a:schemeClr val="bg1">
                    <a:lumMod val="50000"/>
                  </a:schemeClr>
                </a:solidFill>
              </a:rPr>
              <a:t>6.1. В разі невиконання Переможцем викладених вище умов, право на оренду анулюється, а учасник, що не виконав свої зобов’язання відсторонюється від участі у подальших торгах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АТ </a:t>
            </a:r>
            <a:r>
              <a:rPr lang="uk-UA" sz="1000" dirty="0">
                <a:solidFill>
                  <a:schemeClr val="bg1">
                    <a:lumMod val="50000"/>
                  </a:schemeClr>
                </a:solidFill>
              </a:rPr>
              <a:t>«Укртелеком» строком на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2 місяці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uk-UA" sz="1000" dirty="0">
                <a:solidFill>
                  <a:schemeClr val="bg1">
                    <a:lumMod val="50000"/>
                  </a:schemeClr>
                </a:solidFill>
              </a:rPr>
              <a:t>6.2. Наявність ознак здійснення незаконного підприємництва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uk-UA" sz="1000" dirty="0">
                <a:solidFill>
                  <a:schemeClr val="bg1">
                    <a:lumMod val="50000"/>
                  </a:schemeClr>
                </a:solidFill>
              </a:rPr>
              <a:t>6.3. Наявність інформації про факти здійснення Учасником (керівниками, засновниками юридичної особи, фізичною особою) шахрайських дій та інших злочинів відносно активів Товариства або їх причетність до таких дій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uk-UA" sz="1000" dirty="0">
                <a:solidFill>
                  <a:schemeClr val="bg1">
                    <a:lumMod val="50000"/>
                  </a:schemeClr>
                </a:solidFill>
              </a:rPr>
              <a:t>6.4. Наявність інформації про факти порушення кримінальних справ відносно Учасника, які можуть вплинути на визнання договору оренди не дійсним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47345" y="4664199"/>
            <a:ext cx="2418532" cy="45211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7. </a:t>
            </a:r>
            <a:r>
              <a:rPr lang="ru-RU" sz="1200" b="1" dirty="0" err="1" smtClean="0">
                <a:solidFill>
                  <a:schemeClr val="bg1"/>
                </a:solidFill>
              </a:rPr>
              <a:t>Контактн</a:t>
            </a:r>
            <a:r>
              <a:rPr lang="uk-UA" sz="1200" b="1" dirty="0" smtClean="0">
                <a:solidFill>
                  <a:schemeClr val="bg1"/>
                </a:solidFill>
              </a:rPr>
              <a:t>і </a:t>
            </a:r>
            <a:r>
              <a:rPr lang="uk-UA" sz="1200" b="1" dirty="0">
                <a:solidFill>
                  <a:schemeClr val="bg1"/>
                </a:solidFill>
              </a:rPr>
              <a:t>дані з питань оренди</a:t>
            </a:r>
          </a:p>
          <a:p>
            <a:pPr algn="ctr"/>
            <a:endParaRPr lang="ru-RU" sz="1138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47345" y="5116730"/>
            <a:ext cx="2407382" cy="17099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1000" dirty="0">
                <a:solidFill>
                  <a:schemeClr val="bg1">
                    <a:lumMod val="50000"/>
                  </a:schemeClr>
                </a:solidFill>
              </a:rPr>
              <a:t>091-114-04-65 – корпоративний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0-800-509-100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гаряча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лінія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e-</a:t>
            </a:r>
            <a:r>
              <a:rPr lang="uk-UA" sz="1000" dirty="0" err="1" smtClean="0">
                <a:solidFill>
                  <a:schemeClr val="bg1">
                    <a:lumMod val="50000"/>
                  </a:schemeClr>
                </a:solidFill>
              </a:rPr>
              <a:t>mail</a:t>
            </a:r>
            <a:r>
              <a:rPr lang="uk-UA" sz="10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uk-UA" sz="1000" dirty="0">
                <a:hlinkClick r:id="rId3"/>
              </a:rPr>
              <a:t>property@ukrtelecom.ua</a:t>
            </a:r>
            <a:endParaRPr lang="en-US" sz="1000" dirty="0"/>
          </a:p>
        </p:txBody>
      </p:sp>
      <p:sp>
        <p:nvSpPr>
          <p:cNvPr id="14" name="Заголовок 117"/>
          <p:cNvSpPr>
            <a:spLocks noGrp="1"/>
          </p:cNvSpPr>
          <p:nvPr>
            <p:ph type="title"/>
          </p:nvPr>
        </p:nvSpPr>
        <p:spPr>
          <a:xfrm>
            <a:off x="211536" y="97032"/>
            <a:ext cx="8891015" cy="5146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>
                <a:solidFill>
                  <a:srgbClr val="00BCDF"/>
                </a:solidFill>
                <a:latin typeface="Arial" pitchFamily="34" charset="0"/>
                <a:cs typeface="Arial" pitchFamily="34" charset="0"/>
              </a:rPr>
              <a:t>Оренда –  </a:t>
            </a:r>
            <a:r>
              <a:rPr lang="ru-RU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частина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приміщень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-го поверху, </a:t>
            </a:r>
            <a:r>
              <a:rPr lang="ru-RU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площею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204,80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м. кв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(В)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Київська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обл., м.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uk-UA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іла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Церква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вул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Дачна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uk-UA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851" y="4650664"/>
            <a:ext cx="2415971" cy="45211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5. Вимоги до учасників</a:t>
            </a:r>
          </a:p>
          <a:p>
            <a:pPr algn="ctr"/>
            <a:endParaRPr lang="ru-RU" sz="1138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2872" y="4659421"/>
            <a:ext cx="4263559" cy="4616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138" b="1" dirty="0">
                <a:solidFill>
                  <a:schemeClr val="bg1"/>
                </a:solidFill>
              </a:rPr>
              <a:t> 6. </a:t>
            </a:r>
            <a:r>
              <a:rPr lang="uk-UA" sz="1200" b="1" dirty="0">
                <a:solidFill>
                  <a:schemeClr val="bg1"/>
                </a:solidFill>
              </a:rPr>
              <a:t>Умови дискваліфікації Учасника, що визначений переможцем Електронного аукціону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95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2618</TotalTime>
  <Words>976</Words>
  <Application>Microsoft Office PowerPoint</Application>
  <PresentationFormat>Лист A4 (210x297 мм)</PresentationFormat>
  <Paragraphs>65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Оренда –  частина приміщень 2-го поверху, площею 204,80 м. кв. (В) Київська обл., м. Біла Церква, вул. Дачна, 1</vt:lpstr>
      <vt:lpstr>Оренда –  частина приміщень 2-го поверху, площею 204,80 м. кв. (В) Київська обл., м. Біла Церква, вул. Дачна, 1</vt:lpstr>
      <vt:lpstr>Оренда –  частина приміщень 2-го поверху, площею 204,80 м. кв. (В) Київська обл., м. Біла Церква, вул. Дачна,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Аукционы через систему Prozorro</dc:title>
  <dc:creator>Діденко Ірина Сергіївна</dc:creator>
  <cp:lastModifiedBy>Діденко Ірина Сергіївна</cp:lastModifiedBy>
  <cp:revision>274</cp:revision>
  <cp:lastPrinted>2020-02-19T12:35:40Z</cp:lastPrinted>
  <dcterms:created xsi:type="dcterms:W3CDTF">2019-11-21T09:34:41Z</dcterms:created>
  <dcterms:modified xsi:type="dcterms:W3CDTF">2021-06-22T07:49:19Z</dcterms:modified>
</cp:coreProperties>
</file>